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42" r:id="rId1"/>
  </p:sldMasterIdLst>
  <p:notesMasterIdLst>
    <p:notesMasterId r:id="rId13"/>
  </p:notesMasterIdLst>
  <p:sldIdLst>
    <p:sldId id="256" r:id="rId2"/>
    <p:sldId id="298" r:id="rId3"/>
    <p:sldId id="299" r:id="rId4"/>
    <p:sldId id="301" r:id="rId5"/>
    <p:sldId id="302" r:id="rId6"/>
    <p:sldId id="300" r:id="rId7"/>
    <p:sldId id="303" r:id="rId8"/>
    <p:sldId id="304" r:id="rId9"/>
    <p:sldId id="305" r:id="rId10"/>
    <p:sldId id="307" r:id="rId11"/>
    <p:sldId id="30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8E8F0C-3C6C-BE4A-980A-20CA46302F03}" v="359" dt="2020-04-16T00:47:47.5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616"/>
    <p:restoredTop sz="97843"/>
  </p:normalViewPr>
  <p:slideViewPr>
    <p:cSldViewPr snapToGrid="0" snapToObjects="1">
      <p:cViewPr>
        <p:scale>
          <a:sx n="166" d="100"/>
          <a:sy n="166" d="100"/>
        </p:scale>
        <p:origin x="2280" y="144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jpg>
</file>

<file path=ppt/media/image5.png>
</file>

<file path=ppt/media/image6.png>
</file>

<file path=ppt/media/image7.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51D1D8-9F63-864B-A5C7-25B149A1F37C}" type="datetimeFigureOut">
              <a:rPr lang="en-US" smtClean="0"/>
              <a:t>4/15/20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172E5-000D-3A4B-A71B-6C4BF0366B00}" type="slidenum">
              <a:rPr lang="en-US" smtClean="0"/>
              <a:t>‹#›</a:t>
            </a:fld>
            <a:endParaRPr lang="en-US"/>
          </a:p>
        </p:txBody>
      </p:sp>
    </p:spTree>
    <p:extLst>
      <p:ext uri="{BB962C8B-B14F-4D97-AF65-F5344CB8AC3E}">
        <p14:creationId xmlns:p14="http://schemas.microsoft.com/office/powerpoint/2010/main" val="4055205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E8E172E5-000D-3A4B-A71B-6C4BF0366B00}" type="slidenum">
              <a:rPr lang="en-US" smtClean="0"/>
              <a:t>1</a:t>
            </a:fld>
            <a:endParaRPr lang="en-US"/>
          </a:p>
        </p:txBody>
      </p:sp>
    </p:spTree>
    <p:extLst>
      <p:ext uri="{BB962C8B-B14F-4D97-AF65-F5344CB8AC3E}">
        <p14:creationId xmlns:p14="http://schemas.microsoft.com/office/powerpoint/2010/main" val="644310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E172E5-000D-3A4B-A71B-6C4BF0366B00}" type="slidenum">
              <a:rPr lang="en-US" smtClean="0"/>
              <a:t>2</a:t>
            </a:fld>
            <a:endParaRPr lang="en-US"/>
          </a:p>
        </p:txBody>
      </p:sp>
    </p:spTree>
    <p:extLst>
      <p:ext uri="{BB962C8B-B14F-4D97-AF65-F5344CB8AC3E}">
        <p14:creationId xmlns:p14="http://schemas.microsoft.com/office/powerpoint/2010/main" val="3117817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E172E5-000D-3A4B-A71B-6C4BF0366B00}" type="slidenum">
              <a:rPr lang="en-US" smtClean="0"/>
              <a:t>3</a:t>
            </a:fld>
            <a:endParaRPr lang="en-US"/>
          </a:p>
        </p:txBody>
      </p:sp>
    </p:spTree>
    <p:extLst>
      <p:ext uri="{BB962C8B-B14F-4D97-AF65-F5344CB8AC3E}">
        <p14:creationId xmlns:p14="http://schemas.microsoft.com/office/powerpoint/2010/main" val="2717680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E172E5-000D-3A4B-A71B-6C4BF0366B00}" type="slidenum">
              <a:rPr lang="en-US" smtClean="0"/>
              <a:t>4</a:t>
            </a:fld>
            <a:endParaRPr lang="en-US"/>
          </a:p>
        </p:txBody>
      </p:sp>
    </p:spTree>
    <p:extLst>
      <p:ext uri="{BB962C8B-B14F-4D97-AF65-F5344CB8AC3E}">
        <p14:creationId xmlns:p14="http://schemas.microsoft.com/office/powerpoint/2010/main" val="3356183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E172E5-000D-3A4B-A71B-6C4BF0366B00}" type="slidenum">
              <a:rPr lang="en-US" smtClean="0"/>
              <a:t>5</a:t>
            </a:fld>
            <a:endParaRPr lang="en-US"/>
          </a:p>
        </p:txBody>
      </p:sp>
    </p:spTree>
    <p:extLst>
      <p:ext uri="{BB962C8B-B14F-4D97-AF65-F5344CB8AC3E}">
        <p14:creationId xmlns:p14="http://schemas.microsoft.com/office/powerpoint/2010/main" val="34878496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E172E5-000D-3A4B-A71B-6C4BF0366B00}" type="slidenum">
              <a:rPr lang="en-US" smtClean="0"/>
              <a:t>6</a:t>
            </a:fld>
            <a:endParaRPr lang="en-US"/>
          </a:p>
        </p:txBody>
      </p:sp>
    </p:spTree>
    <p:extLst>
      <p:ext uri="{BB962C8B-B14F-4D97-AF65-F5344CB8AC3E}">
        <p14:creationId xmlns:p14="http://schemas.microsoft.com/office/powerpoint/2010/main" val="35933084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E172E5-000D-3A4B-A71B-6C4BF0366B00}" type="slidenum">
              <a:rPr lang="en-US" smtClean="0"/>
              <a:t>7</a:t>
            </a:fld>
            <a:endParaRPr lang="en-US"/>
          </a:p>
        </p:txBody>
      </p:sp>
    </p:spTree>
    <p:extLst>
      <p:ext uri="{BB962C8B-B14F-4D97-AF65-F5344CB8AC3E}">
        <p14:creationId xmlns:p14="http://schemas.microsoft.com/office/powerpoint/2010/main" val="8917698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E172E5-000D-3A4B-A71B-6C4BF0366B00}" type="slidenum">
              <a:rPr lang="en-US" smtClean="0"/>
              <a:t>8</a:t>
            </a:fld>
            <a:endParaRPr lang="en-US"/>
          </a:p>
        </p:txBody>
      </p:sp>
    </p:spTree>
    <p:extLst>
      <p:ext uri="{BB962C8B-B14F-4D97-AF65-F5344CB8AC3E}">
        <p14:creationId xmlns:p14="http://schemas.microsoft.com/office/powerpoint/2010/main" val="42055354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E172E5-000D-3A4B-A71B-6C4BF0366B00}" type="slidenum">
              <a:rPr lang="en-US" smtClean="0"/>
              <a:t>9</a:t>
            </a:fld>
            <a:endParaRPr lang="en-US"/>
          </a:p>
        </p:txBody>
      </p:sp>
    </p:spTree>
    <p:extLst>
      <p:ext uri="{BB962C8B-B14F-4D97-AF65-F5344CB8AC3E}">
        <p14:creationId xmlns:p14="http://schemas.microsoft.com/office/powerpoint/2010/main" val="31000283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4/15/20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218120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4/15/20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0043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4/15/20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30367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4/15/20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39223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4/15/20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41947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4/15/20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8312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4/15/20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066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4/15/20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67994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4/15/20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6482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4/15/20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884924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4/15/20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1341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4/15/20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4922792"/>
      </p:ext>
    </p:extLst>
  </p:cSld>
  <p:clrMap bg1="lt1" tx1="dk1" bg2="lt2" tx2="dk2" accent1="accent1" accent2="accent2" accent3="accent3" accent4="accent4" accent5="accent5" accent6="accent6" hlink="hlink" folHlink="folHlink"/>
  <p:sldLayoutIdLst>
    <p:sldLayoutId id="2147484031" r:id="rId1"/>
    <p:sldLayoutId id="2147484032" r:id="rId2"/>
    <p:sldLayoutId id="2147484033" r:id="rId3"/>
    <p:sldLayoutId id="2147484034" r:id="rId4"/>
    <p:sldLayoutId id="2147484035" r:id="rId5"/>
    <p:sldLayoutId id="2147484041" r:id="rId6"/>
    <p:sldLayoutId id="2147484036" r:id="rId7"/>
    <p:sldLayoutId id="2147484037" r:id="rId8"/>
    <p:sldLayoutId id="2147484038" r:id="rId9"/>
    <p:sldLayoutId id="2147484040" r:id="rId10"/>
    <p:sldLayoutId id="2147484039" r:id="rId11"/>
  </p:sldLayoutIdLst>
  <p:hf sldNum="0"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hyperlink" Target="http://www.healthgrad.com/topics/why-isnt-there-a-cure-for-cancer/" TargetMode="External"/><Relationship Id="rId3" Type="http://schemas.openxmlformats.org/officeDocument/2006/relationships/slideLayout" Target="../slideLayouts/slideLayout7.xml"/><Relationship Id="rId7" Type="http://schemas.openxmlformats.org/officeDocument/2006/relationships/image" Target="../media/image4.jp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en.wikipedia.org/wiki/File:Text-x-generic.svg" TargetMode="External"/><Relationship Id="rId5" Type="http://schemas.openxmlformats.org/officeDocument/2006/relationships/image" Target="../media/image3.png"/><Relationship Id="rId4" Type="http://schemas.openxmlformats.org/officeDocument/2006/relationships/notesSlide" Target="../notesSlides/notesSlide6.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7.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3761E0-0870-5744-B9F7-9EF8866DDF39}"/>
              </a:ext>
            </a:extLst>
          </p:cNvPr>
          <p:cNvSpPr>
            <a:spLocks noGrp="1"/>
          </p:cNvSpPr>
          <p:nvPr>
            <p:ph type="ctrTitle"/>
          </p:nvPr>
        </p:nvSpPr>
        <p:spPr>
          <a:xfrm>
            <a:off x="5289754" y="639097"/>
            <a:ext cx="6253317" cy="3686015"/>
          </a:xfrm>
        </p:spPr>
        <p:txBody>
          <a:bodyPr>
            <a:normAutofit/>
          </a:bodyPr>
          <a:lstStyle/>
          <a:p>
            <a:r>
              <a:rPr lang="en-CA" sz="2700" dirty="0"/>
              <a:t>Two Stage Multi-Document Summarization with BERT</a:t>
            </a:r>
            <a:br>
              <a:rPr lang="en-CA" dirty="0"/>
            </a:br>
            <a:br>
              <a:rPr lang="en-US" sz="1600" dirty="0"/>
            </a:br>
            <a:r>
              <a:rPr lang="en-US" sz="1600" dirty="0"/>
              <a:t>CS 886 – Final Project - Presentation</a:t>
            </a:r>
            <a:endParaRPr lang="en-US" sz="1700" dirty="0">
              <a:latin typeface="+mn-lt"/>
            </a:endParaRPr>
          </a:p>
        </p:txBody>
      </p:sp>
      <p:sp>
        <p:nvSpPr>
          <p:cNvPr id="3" name="Subtitle 2">
            <a:extLst>
              <a:ext uri="{FF2B5EF4-FFF2-40B4-BE49-F238E27FC236}">
                <a16:creationId xmlns:a16="http://schemas.microsoft.com/office/drawing/2014/main" id="{7F05E4C5-23DE-2F4F-8614-E65181ACECAC}"/>
              </a:ext>
            </a:extLst>
          </p:cNvPr>
          <p:cNvSpPr>
            <a:spLocks noGrp="1"/>
          </p:cNvSpPr>
          <p:nvPr>
            <p:ph type="subTitle" idx="1"/>
          </p:nvPr>
        </p:nvSpPr>
        <p:spPr>
          <a:xfrm>
            <a:off x="5289754" y="4672739"/>
            <a:ext cx="4635315" cy="291464"/>
          </a:xfrm>
        </p:spPr>
        <p:txBody>
          <a:bodyPr>
            <a:normAutofit fontScale="92500" lnSpcReduction="20000"/>
          </a:bodyPr>
          <a:lstStyle/>
          <a:p>
            <a:r>
              <a:rPr lang="en-US" sz="1400" dirty="0">
                <a:solidFill>
                  <a:schemeClr val="tx1">
                    <a:lumMod val="85000"/>
                    <a:lumOff val="15000"/>
                  </a:schemeClr>
                </a:solidFill>
              </a:rPr>
              <a:t>Presenter: Archit Shah (20773927)</a:t>
            </a:r>
            <a:endParaRPr lang="en-US" sz="2300" dirty="0">
              <a:solidFill>
                <a:schemeClr val="tx1">
                  <a:lumMod val="85000"/>
                  <a:lumOff val="15000"/>
                </a:schemeClr>
              </a:solidFill>
            </a:endParaRPr>
          </a:p>
        </p:txBody>
      </p:sp>
      <p:pic>
        <p:nvPicPr>
          <p:cNvPr id="4" name="Picture 3">
            <a:extLst>
              <a:ext uri="{FF2B5EF4-FFF2-40B4-BE49-F238E27FC236}">
                <a16:creationId xmlns:a16="http://schemas.microsoft.com/office/drawing/2014/main" id="{AFAE5DDA-4771-4A45-B83B-6F3F6644036A}"/>
              </a:ext>
            </a:extLst>
          </p:cNvPr>
          <p:cNvPicPr>
            <a:picLocks noChangeAspect="1"/>
          </p:cNvPicPr>
          <p:nvPr/>
        </p:nvPicPr>
        <p:blipFill rotWithShape="1">
          <a:blip r:embed="rId5"/>
          <a:srcRect l="13164" r="14419"/>
          <a:stretch/>
        </p:blipFill>
        <p:spPr>
          <a:xfrm>
            <a:off x="-1" y="2"/>
            <a:ext cx="4635315" cy="6400798"/>
          </a:xfrm>
          <a:prstGeom prst="rect">
            <a:avLst/>
          </a:prstGeom>
        </p:spPr>
      </p:pic>
      <p:cxnSp>
        <p:nvCxnSpPr>
          <p:cNvPr id="11" name="Straight Connector 10">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B0A5E7FB-1FB5-4C57-9C8C-70E550767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Audio 6">
            <a:hlinkClick r:id="" action="ppaction://media"/>
            <a:extLst>
              <a:ext uri="{FF2B5EF4-FFF2-40B4-BE49-F238E27FC236}">
                <a16:creationId xmlns:a16="http://schemas.microsoft.com/office/drawing/2014/main" id="{C828ABEC-9A3F-9A4D-9068-A4EB8A8162C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85244897"/>
      </p:ext>
    </p:extLst>
  </p:cSld>
  <p:clrMapOvr>
    <a:masterClrMapping/>
  </p:clrMapOvr>
  <mc:AlternateContent xmlns:mc="http://schemas.openxmlformats.org/markup-compatibility/2006" xmlns:p14="http://schemas.microsoft.com/office/powerpoint/2010/main">
    <mc:Choice Requires="p14">
      <p:transition spd="slow" p14:dur="2000" advTm="11362"/>
    </mc:Choice>
    <mc:Fallback xmlns="">
      <p:transition spd="slow" advTm="113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CE2B1-0661-B249-B31F-000B91E72043}"/>
              </a:ext>
            </a:extLst>
          </p:cNvPr>
          <p:cNvSpPr>
            <a:spLocks noGrp="1"/>
          </p:cNvSpPr>
          <p:nvPr>
            <p:ph type="ctrTitle"/>
          </p:nvPr>
        </p:nvSpPr>
        <p:spPr/>
        <p:txBody>
          <a:bodyPr>
            <a:normAutofit/>
          </a:bodyPr>
          <a:lstStyle/>
          <a:p>
            <a:r>
              <a:rPr lang="en-US" sz="4800" dirty="0"/>
              <a:t>Qualitative Result</a:t>
            </a:r>
          </a:p>
        </p:txBody>
      </p:sp>
      <p:sp>
        <p:nvSpPr>
          <p:cNvPr id="3" name="Subtitle 2">
            <a:extLst>
              <a:ext uri="{FF2B5EF4-FFF2-40B4-BE49-F238E27FC236}">
                <a16:creationId xmlns:a16="http://schemas.microsoft.com/office/drawing/2014/main" id="{6437CA41-9E67-E642-926C-A0FB0945E99E}"/>
              </a:ext>
            </a:extLst>
          </p:cNvPr>
          <p:cNvSpPr>
            <a:spLocks noGrp="1"/>
          </p:cNvSpPr>
          <p:nvPr>
            <p:ph type="subTitle" idx="1"/>
          </p:nvPr>
        </p:nvSpPr>
        <p:spPr/>
        <p:txBody>
          <a:bodyPr/>
          <a:lstStyle/>
          <a:p>
            <a:endParaRPr lang="en-US"/>
          </a:p>
        </p:txBody>
      </p:sp>
      <p:pic>
        <p:nvPicPr>
          <p:cNvPr id="4" name="Audio 3">
            <a:hlinkClick r:id="" action="ppaction://media"/>
            <a:extLst>
              <a:ext uri="{FF2B5EF4-FFF2-40B4-BE49-F238E27FC236}">
                <a16:creationId xmlns:a16="http://schemas.microsoft.com/office/drawing/2014/main" id="{9512B533-79DF-AE45-910F-5CD49AF30FC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782437380"/>
      </p:ext>
    </p:extLst>
  </p:cSld>
  <p:clrMapOvr>
    <a:masterClrMapping/>
  </p:clrMapOvr>
  <mc:AlternateContent xmlns:mc="http://schemas.openxmlformats.org/markup-compatibility/2006" xmlns:p14="http://schemas.microsoft.com/office/powerpoint/2010/main">
    <mc:Choice Requires="p14">
      <p:transition spd="slow" p14:dur="2000" advTm="11451"/>
    </mc:Choice>
    <mc:Fallback xmlns="">
      <p:transition spd="slow" advTm="11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6507B1-0F40-F14C-B845-ADB085430314}"/>
              </a:ext>
            </a:extLst>
          </p:cNvPr>
          <p:cNvSpPr txBox="1"/>
          <p:nvPr/>
        </p:nvSpPr>
        <p:spPr>
          <a:xfrm>
            <a:off x="5975841" y="3941676"/>
            <a:ext cx="6025951" cy="1015663"/>
          </a:xfrm>
          <a:prstGeom prst="rect">
            <a:avLst/>
          </a:prstGeom>
          <a:noFill/>
        </p:spPr>
        <p:txBody>
          <a:bodyPr wrap="square" rtlCol="0">
            <a:spAutoFit/>
          </a:bodyPr>
          <a:lstStyle/>
          <a:p>
            <a:r>
              <a:rPr lang="en-US" sz="1200" dirty="0"/>
              <a:t>more than 109,000 students were subjected to corporal punishment in public schools in the 2013-14 year education secretary john b. king </a:t>
            </a:r>
            <a:r>
              <a:rPr lang="en-US" sz="1200" dirty="0" err="1"/>
              <a:t>jr.</a:t>
            </a:r>
            <a:r>
              <a:rPr lang="en-US" sz="1200" dirty="0"/>
              <a:t> is urging schools nationwide to stop paddling&lt;q&gt;king is urging governors and school leaders in states that allow student paddling to end a practice he said would be considered-criminal assault or battery against an adult</a:t>
            </a:r>
          </a:p>
        </p:txBody>
      </p:sp>
      <p:sp>
        <p:nvSpPr>
          <p:cNvPr id="4" name="TextBox 3">
            <a:extLst>
              <a:ext uri="{FF2B5EF4-FFF2-40B4-BE49-F238E27FC236}">
                <a16:creationId xmlns:a16="http://schemas.microsoft.com/office/drawing/2014/main" id="{EDF1DA96-0242-DC40-9EAD-F57093A6268C}"/>
              </a:ext>
            </a:extLst>
          </p:cNvPr>
          <p:cNvSpPr txBox="1"/>
          <p:nvPr/>
        </p:nvSpPr>
        <p:spPr>
          <a:xfrm>
            <a:off x="461042" y="3503591"/>
            <a:ext cx="4915553" cy="2708434"/>
          </a:xfrm>
          <a:prstGeom prst="rect">
            <a:avLst/>
          </a:prstGeom>
          <a:noFill/>
        </p:spPr>
        <p:txBody>
          <a:bodyPr wrap="square" rtlCol="0">
            <a:spAutoFit/>
          </a:bodyPr>
          <a:lstStyle/>
          <a:p>
            <a:r>
              <a:rPr lang="en-US" sz="1000" dirty="0"/>
              <a:t>education secretary john king has a message for states where physical discipline is permitted in schools , per </a:t>
            </a:r>
            <a:r>
              <a:rPr lang="en-US" sz="1000" dirty="0" err="1"/>
              <a:t>usa</a:t>
            </a:r>
            <a:r>
              <a:rPr lang="en-US" sz="1000" dirty="0"/>
              <a:t> today : quit it . in a letter to governors and state school chiefs , king says 22 states — mostly in the south and west — still allow corporal punishment or don ' t forbid it . he implores them to stop the " harmful " and " ineffective " practice , saying it teaches kids that getting physical is ok to solve problems . he also points out that some corporal punishment taking place in schools would be considered criminal assault or battery in real-world settings . about 80 groups — including the </a:t>
            </a:r>
            <a:r>
              <a:rPr lang="en-US" sz="1000" dirty="0" err="1"/>
              <a:t>naacp</a:t>
            </a:r>
            <a:r>
              <a:rPr lang="en-US" sz="1000" dirty="0"/>
              <a:t> — lent their support to a similar letter penned </a:t>
            </a:r>
            <a:r>
              <a:rPr lang="en-US" sz="1000" dirty="0" err="1"/>
              <a:t>monday</a:t>
            </a:r>
            <a:r>
              <a:rPr lang="en-US" sz="1000" dirty="0"/>
              <a:t> by the national women ' s law center , reports </a:t>
            </a:r>
            <a:r>
              <a:rPr lang="en-US" sz="1000" dirty="0" err="1"/>
              <a:t>cbs</a:t>
            </a:r>
            <a:r>
              <a:rPr lang="en-US" sz="1000" dirty="0"/>
              <a:t> news . " corporal punishment of adults has been banned in prisons and in military training facilities , and it ' s time we do the same for our nation ' s schoolchildren , " an </a:t>
            </a:r>
            <a:r>
              <a:rPr lang="en-US" sz="1000" dirty="0" err="1"/>
              <a:t>nwlc</a:t>
            </a:r>
            <a:r>
              <a:rPr lang="en-US" sz="1000" dirty="0"/>
              <a:t> rep says . king also notes that physical punishment </a:t>
            </a:r>
            <a:r>
              <a:rPr lang="en-US" sz="1000" dirty="0" err="1"/>
              <a:t>isn</a:t>
            </a:r>
            <a:r>
              <a:rPr lang="en-US" sz="1000" dirty="0"/>
              <a:t> ' t applied equitably to all students . for example , even though black students make up about 16 % of attendees in public elementary and secondary schools , they ' re on the receiving end of one-third of the corporal punishment . boys are subjected to 80 % of such acts , while students with disabilities also tend to be victims more so than other students . " these data and disparities shock the conscience , " king writes . ( </a:t>
            </a:r>
            <a:r>
              <a:rPr lang="en-US" sz="1000" dirty="0" err="1"/>
              <a:t>alabama</a:t>
            </a:r>
            <a:r>
              <a:rPr lang="en-US" sz="1000" dirty="0"/>
              <a:t> paddled 19k students in one school year. )</a:t>
            </a:r>
          </a:p>
        </p:txBody>
      </p:sp>
      <p:sp>
        <p:nvSpPr>
          <p:cNvPr id="5" name="TextBox 4">
            <a:extLst>
              <a:ext uri="{FF2B5EF4-FFF2-40B4-BE49-F238E27FC236}">
                <a16:creationId xmlns:a16="http://schemas.microsoft.com/office/drawing/2014/main" id="{628141E0-EE68-1641-BDDB-DB625FD4CEDF}"/>
              </a:ext>
            </a:extLst>
          </p:cNvPr>
          <p:cNvSpPr txBox="1"/>
          <p:nvPr/>
        </p:nvSpPr>
        <p:spPr>
          <a:xfrm>
            <a:off x="461042" y="457202"/>
            <a:ext cx="11540750" cy="2459122"/>
          </a:xfrm>
          <a:prstGeom prst="rect">
            <a:avLst/>
          </a:prstGeom>
          <a:noFill/>
        </p:spPr>
        <p:txBody>
          <a:bodyPr wrap="square" rtlCol="0">
            <a:spAutoFit/>
          </a:bodyPr>
          <a:lstStyle/>
          <a:p>
            <a:r>
              <a:rPr lang="en-US" sz="1000" dirty="0" err="1"/>
              <a:t>warczone</a:t>
            </a:r>
            <a:r>
              <a:rPr lang="en-US" sz="1000" dirty="0"/>
              <a:t> is a collection of outsider-uploaded </a:t>
            </a:r>
            <a:r>
              <a:rPr lang="en-US" sz="1000" dirty="0" err="1"/>
              <a:t>warcs</a:t>
            </a:r>
            <a:r>
              <a:rPr lang="en-US" sz="1000" dirty="0"/>
              <a:t> , which are contributed to the internet archive but may or may not be ingested into the </a:t>
            </a:r>
            <a:r>
              <a:rPr lang="en-US" sz="1000" dirty="0" err="1"/>
              <a:t>wayback</a:t>
            </a:r>
            <a:r>
              <a:rPr lang="en-US" sz="1000" dirty="0"/>
              <a:t> machine . they are being kept in this location for reference and clarity for the </a:t>
            </a:r>
            <a:r>
              <a:rPr lang="en-US" sz="1000" dirty="0" err="1"/>
              <a:t>wayback</a:t>
            </a:r>
            <a:r>
              <a:rPr lang="en-US" sz="1000" dirty="0"/>
              <a:t> team , while also being accessible to the general public who are seeking any particular items they can regarding certain websites . </a:t>
            </a:r>
            <a:r>
              <a:rPr lang="en-US" sz="1000" dirty="0" err="1"/>
              <a:t>story_separator_special_tag</a:t>
            </a:r>
            <a:r>
              <a:rPr lang="en-US" sz="1000" dirty="0"/>
              <a:t> </a:t>
            </a:r>
            <a:r>
              <a:rPr lang="en-US" sz="1000" dirty="0" err="1"/>
              <a:t>november</a:t>
            </a:r>
            <a:r>
              <a:rPr lang="en-US" sz="1000" dirty="0"/>
              <a:t> 21 , 2016 an open letter to local and state educational agencies &amp;amp; policymakers : on behalf of the national women ’ s law center and the undersigned organizations and individuals , we call on local , state , and federal policymakers to address the damaging use of corporal punishment against our nation ’ s schoolchildren . it is important to eliminate the use of corporal punishment in both public schools and private schools , which serve students receiving federal services , as well as assist in creating a safer learning environment for every child . instead , we urge policymakers to ensure that our schools are places where students and educators interact in positive ways that foster students ’ growth and dignity . </a:t>
            </a:r>
            <a:r>
              <a:rPr lang="en-US" sz="1000" b="1" dirty="0"/>
              <a:t>more than 109,000 students were subjected to corporal punishment in public schools in the 2013-14 school year </a:t>
            </a:r>
            <a:r>
              <a:rPr lang="en-US" sz="1000" dirty="0"/>
              <a:t>— down from </a:t>
            </a:r>
            <a:r>
              <a:rPr lang="en-US" sz="1000" dirty="0" err="1"/>
              <a:t>story_separator_special_tag</a:t>
            </a:r>
            <a:r>
              <a:rPr lang="en-US" sz="1000" dirty="0"/>
              <a:t> buffalo , </a:t>
            </a:r>
            <a:r>
              <a:rPr lang="en-US" sz="1000" dirty="0" err="1"/>
              <a:t>n.y.</a:t>
            </a:r>
            <a:r>
              <a:rPr lang="en-US" sz="1000" dirty="0"/>
              <a:t> -- education secretary </a:t>
            </a:r>
            <a:r>
              <a:rPr lang="en-US" sz="1000" b="1" dirty="0"/>
              <a:t>john b. king </a:t>
            </a:r>
            <a:r>
              <a:rPr lang="en-US" sz="1000" b="1" dirty="0" err="1"/>
              <a:t>jr.</a:t>
            </a:r>
            <a:r>
              <a:rPr lang="en-US" sz="1000" b="1" dirty="0"/>
              <a:t> is urging governors and school leaders in states that allow student paddling to end a practice he said would be considered “criminal assault or battery ” against an adult </a:t>
            </a:r>
            <a:r>
              <a:rPr lang="en-US" sz="1000" dirty="0"/>
              <a:t>. king released a letter </a:t>
            </a:r>
            <a:r>
              <a:rPr lang="en-US" sz="1000" dirty="0" err="1"/>
              <a:t>tuesday</a:t>
            </a:r>
            <a:r>
              <a:rPr lang="en-US" sz="1000" dirty="0"/>
              <a:t> asking leaders to replace corporal punishment with less punitive , more supportive disciplinary practices that he said work better against bad behavior . more than 110,000 students , including disproportionate numbers of black and disabled students , were subjected to paddling or a similar punishment in the 2013-14 school year , said king , citing the education department ’ s civil rights data collection . corporal punishment is legal in 22 states . “the practice has been clearly and repeatedly linked to negative health and academic outcomes for students , ” king said during a conference call with reporters . </a:t>
            </a:r>
            <a:r>
              <a:rPr lang="en-US" sz="1000" dirty="0" err="1"/>
              <a:t>story_separator_special_tag</a:t>
            </a:r>
            <a:r>
              <a:rPr lang="en-US" sz="1000" dirty="0"/>
              <a:t> education secretary john king speaks during the daily briefing at the white house in </a:t>
            </a:r>
            <a:r>
              <a:rPr lang="en-US" sz="1000" dirty="0" err="1"/>
              <a:t>washington</a:t>
            </a:r>
            <a:r>
              <a:rPr lang="en-US" sz="1000" dirty="0"/>
              <a:t> , </a:t>
            </a:r>
            <a:r>
              <a:rPr lang="en-US" sz="1000" dirty="0" err="1"/>
              <a:t>thursday</a:t>
            </a:r>
            <a:r>
              <a:rPr lang="en-US" sz="1000" dirty="0"/>
              <a:t> , sept. 29 , 2016 . ( ap photo/</a:t>
            </a:r>
            <a:r>
              <a:rPr lang="en-US" sz="1000" dirty="0" err="1"/>
              <a:t>susan</a:t>
            </a:r>
            <a:r>
              <a:rPr lang="en-US" sz="1000" dirty="0"/>
              <a:t> </a:t>
            </a:r>
            <a:r>
              <a:rPr lang="en-US" sz="1000" dirty="0" err="1"/>
              <a:t>walsh</a:t>
            </a:r>
            <a:r>
              <a:rPr lang="en-US" sz="1000" dirty="0"/>
              <a:t> ) ( photo : </a:t>
            </a:r>
            <a:r>
              <a:rPr lang="en-US" sz="1000" dirty="0" err="1"/>
              <a:t>susan</a:t>
            </a:r>
            <a:r>
              <a:rPr lang="en-US" sz="1000" dirty="0"/>
              <a:t> </a:t>
            </a:r>
            <a:r>
              <a:rPr lang="en-US" sz="1000" dirty="0" err="1"/>
              <a:t>walsh</a:t>
            </a:r>
            <a:r>
              <a:rPr lang="en-US" sz="1000" dirty="0"/>
              <a:t> , ap ) </a:t>
            </a:r>
            <a:r>
              <a:rPr lang="en-US" sz="1000" dirty="0" err="1"/>
              <a:t>u.s.</a:t>
            </a:r>
            <a:r>
              <a:rPr lang="en-US" sz="1000" dirty="0"/>
              <a:t> education secretary john king is urging school districts nationwide to stop hitting and paddling students , saying corporal punishment is “harmful , ineffective , and often disproportionately applied to students of color and students with disabilities. ” in a “dear colleague ” letter being issued </a:t>
            </a:r>
            <a:r>
              <a:rPr lang="en-US" sz="1000" dirty="0" err="1"/>
              <a:t>tuesday</a:t>
            </a:r>
            <a:r>
              <a:rPr lang="en-US" sz="1000" dirty="0"/>
              <a:t> , king asks educators to “eliminate this practice from your schools , and instead promote supportive , effective disciplinary measures . “the use of corporal punishment can hinder the creation of a positive school climate by focusing on punitive measures to address student misbehavior rather than positive behavioral interventions and supports , ” king writes . “corporal punishment also teaches students that</a:t>
            </a:r>
          </a:p>
        </p:txBody>
      </p:sp>
      <p:sp>
        <p:nvSpPr>
          <p:cNvPr id="6" name="Frame 5">
            <a:extLst>
              <a:ext uri="{FF2B5EF4-FFF2-40B4-BE49-F238E27FC236}">
                <a16:creationId xmlns:a16="http://schemas.microsoft.com/office/drawing/2014/main" id="{36E98EBA-3692-1846-A96C-760245D5AC1A}"/>
              </a:ext>
            </a:extLst>
          </p:cNvPr>
          <p:cNvSpPr/>
          <p:nvPr/>
        </p:nvSpPr>
        <p:spPr>
          <a:xfrm>
            <a:off x="461042" y="391655"/>
            <a:ext cx="11464578" cy="2459122"/>
          </a:xfrm>
          <a:prstGeom prst="frame">
            <a:avLst>
              <a:gd name="adj1" fmla="val 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7" name="TextBox 6">
            <a:extLst>
              <a:ext uri="{FF2B5EF4-FFF2-40B4-BE49-F238E27FC236}">
                <a16:creationId xmlns:a16="http://schemas.microsoft.com/office/drawing/2014/main" id="{362A20C7-A346-1642-9066-36C128E70218}"/>
              </a:ext>
            </a:extLst>
          </p:cNvPr>
          <p:cNvSpPr txBox="1"/>
          <p:nvPr/>
        </p:nvSpPr>
        <p:spPr>
          <a:xfrm>
            <a:off x="5376595" y="22323"/>
            <a:ext cx="1417439" cy="369332"/>
          </a:xfrm>
          <a:prstGeom prst="rect">
            <a:avLst/>
          </a:prstGeom>
          <a:noFill/>
        </p:spPr>
        <p:txBody>
          <a:bodyPr wrap="none" rtlCol="0">
            <a:spAutoFit/>
          </a:bodyPr>
          <a:lstStyle/>
          <a:p>
            <a:r>
              <a:rPr lang="en-US" dirty="0"/>
              <a:t>Original Text</a:t>
            </a:r>
          </a:p>
        </p:txBody>
      </p:sp>
      <p:sp>
        <p:nvSpPr>
          <p:cNvPr id="8" name="Frame 7">
            <a:extLst>
              <a:ext uri="{FF2B5EF4-FFF2-40B4-BE49-F238E27FC236}">
                <a16:creationId xmlns:a16="http://schemas.microsoft.com/office/drawing/2014/main" id="{4549B71C-9485-9A44-B6E8-AEA0E59C3223}"/>
              </a:ext>
            </a:extLst>
          </p:cNvPr>
          <p:cNvSpPr/>
          <p:nvPr/>
        </p:nvSpPr>
        <p:spPr>
          <a:xfrm>
            <a:off x="461042" y="3500083"/>
            <a:ext cx="4833257" cy="2711942"/>
          </a:xfrm>
          <a:prstGeom prst="frame">
            <a:avLst>
              <a:gd name="adj1" fmla="val 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9" name="Frame 8">
            <a:extLst>
              <a:ext uri="{FF2B5EF4-FFF2-40B4-BE49-F238E27FC236}">
                <a16:creationId xmlns:a16="http://schemas.microsoft.com/office/drawing/2014/main" id="{3F9F29C0-6FA3-264E-A2F5-20CDC112FF03}"/>
              </a:ext>
            </a:extLst>
          </p:cNvPr>
          <p:cNvSpPr/>
          <p:nvPr/>
        </p:nvSpPr>
        <p:spPr>
          <a:xfrm>
            <a:off x="5975841" y="3941676"/>
            <a:ext cx="5949780" cy="1075997"/>
          </a:xfrm>
          <a:prstGeom prst="frame">
            <a:avLst>
              <a:gd name="adj1" fmla="val 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10" name="TextBox 9">
            <a:extLst>
              <a:ext uri="{FF2B5EF4-FFF2-40B4-BE49-F238E27FC236}">
                <a16:creationId xmlns:a16="http://schemas.microsoft.com/office/drawing/2014/main" id="{D41042E1-1792-D945-8286-D6E99B849A91}"/>
              </a:ext>
            </a:extLst>
          </p:cNvPr>
          <p:cNvSpPr txBox="1"/>
          <p:nvPr/>
        </p:nvSpPr>
        <p:spPr>
          <a:xfrm>
            <a:off x="1598279" y="3130751"/>
            <a:ext cx="1903085" cy="369332"/>
          </a:xfrm>
          <a:prstGeom prst="rect">
            <a:avLst/>
          </a:prstGeom>
          <a:noFill/>
        </p:spPr>
        <p:txBody>
          <a:bodyPr wrap="none" rtlCol="0">
            <a:spAutoFit/>
          </a:bodyPr>
          <a:lstStyle/>
          <a:p>
            <a:r>
              <a:rPr lang="en-US" dirty="0"/>
              <a:t>Golden Summary</a:t>
            </a:r>
          </a:p>
        </p:txBody>
      </p:sp>
      <p:sp>
        <p:nvSpPr>
          <p:cNvPr id="11" name="TextBox 10">
            <a:extLst>
              <a:ext uri="{FF2B5EF4-FFF2-40B4-BE49-F238E27FC236}">
                <a16:creationId xmlns:a16="http://schemas.microsoft.com/office/drawing/2014/main" id="{1675F950-D814-3E46-89EE-CD16010F0176}"/>
              </a:ext>
            </a:extLst>
          </p:cNvPr>
          <p:cNvSpPr txBox="1"/>
          <p:nvPr/>
        </p:nvSpPr>
        <p:spPr>
          <a:xfrm>
            <a:off x="7495044" y="3500083"/>
            <a:ext cx="2911374" cy="369332"/>
          </a:xfrm>
          <a:prstGeom prst="rect">
            <a:avLst/>
          </a:prstGeom>
          <a:noFill/>
        </p:spPr>
        <p:txBody>
          <a:bodyPr wrap="none" rtlCol="0">
            <a:spAutoFit/>
          </a:bodyPr>
          <a:lstStyle/>
          <a:p>
            <a:r>
              <a:rPr lang="en-US" dirty="0"/>
              <a:t>Model Generated Summary</a:t>
            </a:r>
          </a:p>
        </p:txBody>
      </p:sp>
      <p:pic>
        <p:nvPicPr>
          <p:cNvPr id="14" name="Audio 13">
            <a:hlinkClick r:id="" action="ppaction://media"/>
            <a:extLst>
              <a:ext uri="{FF2B5EF4-FFF2-40B4-BE49-F238E27FC236}">
                <a16:creationId xmlns:a16="http://schemas.microsoft.com/office/drawing/2014/main" id="{D61B3906-38B6-7349-937C-21F5AF94DC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77869761"/>
      </p:ext>
    </p:extLst>
  </p:cSld>
  <p:clrMapOvr>
    <a:masterClrMapping/>
  </p:clrMapOvr>
  <mc:AlternateContent xmlns:mc="http://schemas.openxmlformats.org/markup-compatibility/2006" xmlns:p14="http://schemas.microsoft.com/office/powerpoint/2010/main">
    <mc:Choice Requires="p14">
      <p:transition spd="slow" p14:dur="2000" advTm="74682"/>
    </mc:Choice>
    <mc:Fallback xmlns="">
      <p:transition spd="slow" advTm="746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1">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C7AAE1-4A46-DE42-B1F0-F2A196DC28F3}"/>
              </a:ext>
            </a:extLst>
          </p:cNvPr>
          <p:cNvSpPr>
            <a:spLocks noGrp="1"/>
          </p:cNvSpPr>
          <p:nvPr>
            <p:ph type="title" idx="4294967295"/>
          </p:nvPr>
        </p:nvSpPr>
        <p:spPr>
          <a:xfrm>
            <a:off x="2340239" y="223312"/>
            <a:ext cx="7673545" cy="1450757"/>
          </a:xfrm>
        </p:spPr>
        <p:txBody>
          <a:bodyPr vert="horz" lIns="91440" tIns="45720" rIns="91440" bIns="45720" rtlCol="0" anchor="ctr">
            <a:normAutofit/>
          </a:bodyPr>
          <a:lstStyle/>
          <a:p>
            <a:pPr algn="ctr"/>
            <a:r>
              <a:rPr lang="en-US" sz="4800" dirty="0">
                <a:solidFill>
                  <a:srgbClr val="FFFFFF"/>
                </a:solidFill>
              </a:rPr>
              <a:t>Summarization Task in NLP</a:t>
            </a:r>
          </a:p>
        </p:txBody>
      </p:sp>
      <p:sp>
        <p:nvSpPr>
          <p:cNvPr id="26" name="Rectangle 15">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Content Placeholder 2">
            <a:extLst>
              <a:ext uri="{FF2B5EF4-FFF2-40B4-BE49-F238E27FC236}">
                <a16:creationId xmlns:a16="http://schemas.microsoft.com/office/drawing/2014/main" id="{BD58E071-2E38-D449-BB78-D81691BED70C}"/>
              </a:ext>
            </a:extLst>
          </p:cNvPr>
          <p:cNvSpPr txBox="1">
            <a:spLocks/>
          </p:cNvSpPr>
          <p:nvPr/>
        </p:nvSpPr>
        <p:spPr>
          <a:xfrm>
            <a:off x="333632" y="2375104"/>
            <a:ext cx="5560541" cy="3555592"/>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None/>
            </a:pPr>
            <a:r>
              <a:rPr lang="en-US" sz="2800" b="1" dirty="0"/>
              <a:t>Single Document Summarization</a:t>
            </a:r>
          </a:p>
          <a:p>
            <a:pPr marL="0" indent="0">
              <a:lnSpc>
                <a:spcPct val="100000"/>
              </a:lnSpc>
              <a:buNone/>
            </a:pPr>
            <a:endParaRPr lang="en-US" sz="1400" dirty="0"/>
          </a:p>
          <a:p>
            <a:pPr lvl="1">
              <a:buFont typeface="Calibri" panose="020F0502020204030204" pitchFamily="34" charset="0"/>
              <a:buChar char="•"/>
            </a:pPr>
            <a:r>
              <a:rPr lang="en-US" sz="1800" dirty="0"/>
              <a:t>Creating a fluent and accurate summary from a given text document</a:t>
            </a:r>
          </a:p>
          <a:p>
            <a:pPr lvl="1">
              <a:buFont typeface="Calibri" panose="020F0502020204030204" pitchFamily="34" charset="0"/>
              <a:buChar char="•"/>
            </a:pPr>
            <a:r>
              <a:rPr lang="en-US" sz="1800" dirty="0"/>
              <a:t>One summary per text document</a:t>
            </a:r>
          </a:p>
          <a:p>
            <a:pPr lvl="1">
              <a:buFont typeface="Calibri" panose="020F0502020204030204" pitchFamily="34" charset="0"/>
              <a:buChar char="•"/>
            </a:pPr>
            <a:r>
              <a:rPr lang="en-US" sz="1800" dirty="0"/>
              <a:t>Quite a popular task in NLP, many datasets and models available to work with</a:t>
            </a:r>
          </a:p>
          <a:p>
            <a:pPr lvl="1">
              <a:buFont typeface="Calibri" panose="020F0502020204030204" pitchFamily="34" charset="0"/>
              <a:buChar char="•"/>
            </a:pPr>
            <a:endParaRPr lang="en-US" sz="1800" dirty="0"/>
          </a:p>
        </p:txBody>
      </p:sp>
      <p:sp>
        <p:nvSpPr>
          <p:cNvPr id="18" name="Content Placeholder 2">
            <a:extLst>
              <a:ext uri="{FF2B5EF4-FFF2-40B4-BE49-F238E27FC236}">
                <a16:creationId xmlns:a16="http://schemas.microsoft.com/office/drawing/2014/main" id="{6D6AE07D-FEC2-AC44-82E2-855BD6E95612}"/>
              </a:ext>
            </a:extLst>
          </p:cNvPr>
          <p:cNvSpPr txBox="1">
            <a:spLocks/>
          </p:cNvSpPr>
          <p:nvPr/>
        </p:nvSpPr>
        <p:spPr>
          <a:xfrm>
            <a:off x="6095983" y="2375104"/>
            <a:ext cx="5762385" cy="3555592"/>
          </a:xfrm>
          <a:prstGeom prst="rect">
            <a:avLst/>
          </a:prstGeom>
        </p:spPr>
        <p:txBody>
          <a:bodyPr vert="horz" lIns="0" tIns="45720" rIns="0" bIns="45720" rtlCol="0">
            <a:normAutofit fontScale="92500"/>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None/>
            </a:pPr>
            <a:r>
              <a:rPr lang="en-US" sz="2800" b="1" dirty="0"/>
              <a:t>Multi-Document Summarization</a:t>
            </a:r>
          </a:p>
          <a:p>
            <a:pPr marL="0" indent="0">
              <a:lnSpc>
                <a:spcPct val="100000"/>
              </a:lnSpc>
              <a:buNone/>
            </a:pPr>
            <a:endParaRPr lang="en-US" sz="1400" dirty="0"/>
          </a:p>
          <a:p>
            <a:pPr lvl="1">
              <a:buFont typeface="Calibri" panose="020F0502020204030204" pitchFamily="34" charset="0"/>
              <a:buChar char="•"/>
            </a:pPr>
            <a:r>
              <a:rPr lang="en-US" sz="1800" dirty="0"/>
              <a:t>Capture the information in multiple documents that are related thematically and deduce information in a single summary</a:t>
            </a:r>
          </a:p>
          <a:p>
            <a:pPr lvl="1">
              <a:buFont typeface="Calibri" panose="020F0502020204030204" pitchFamily="34" charset="0"/>
              <a:buChar char="•"/>
            </a:pPr>
            <a:r>
              <a:rPr lang="en-US" sz="1800" dirty="0"/>
              <a:t>Documents are grouped by themes/topics/categories/news events and one summary per group is generated</a:t>
            </a:r>
          </a:p>
          <a:p>
            <a:pPr lvl="1">
              <a:buFont typeface="Calibri" panose="020F0502020204030204" pitchFamily="34" charset="0"/>
              <a:buChar char="•"/>
            </a:pPr>
            <a:r>
              <a:rPr lang="en-US" sz="1800" dirty="0"/>
              <a:t>More complicated than single document summarization</a:t>
            </a:r>
          </a:p>
          <a:p>
            <a:pPr lvl="1">
              <a:buFont typeface="Calibri" panose="020F0502020204030204" pitchFamily="34" charset="0"/>
              <a:buChar char="•"/>
            </a:pPr>
            <a:r>
              <a:rPr lang="en-US" sz="1800" dirty="0"/>
              <a:t>Not as popular as single document task, limited models and datasets available</a:t>
            </a:r>
          </a:p>
        </p:txBody>
      </p:sp>
      <p:pic>
        <p:nvPicPr>
          <p:cNvPr id="5" name="Audio 4">
            <a:hlinkClick r:id="" action="ppaction://media"/>
            <a:extLst>
              <a:ext uri="{FF2B5EF4-FFF2-40B4-BE49-F238E27FC236}">
                <a16:creationId xmlns:a16="http://schemas.microsoft.com/office/drawing/2014/main" id="{6B8AB783-903C-FB4F-9484-81F9B31910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87486170"/>
      </p:ext>
    </p:extLst>
  </p:cSld>
  <p:clrMapOvr>
    <a:masterClrMapping/>
  </p:clrMapOvr>
  <mc:AlternateContent xmlns:mc="http://schemas.openxmlformats.org/markup-compatibility/2006" xmlns:p14="http://schemas.microsoft.com/office/powerpoint/2010/main">
    <mc:Choice Requires="p14">
      <p:transition spd="slow" p14:dur="2000" advTm="65024"/>
    </mc:Choice>
    <mc:Fallback xmlns="">
      <p:transition spd="slow" advTm="65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1">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C7AAE1-4A46-DE42-B1F0-F2A196DC28F3}"/>
              </a:ext>
            </a:extLst>
          </p:cNvPr>
          <p:cNvSpPr>
            <a:spLocks noGrp="1"/>
          </p:cNvSpPr>
          <p:nvPr>
            <p:ph type="title" idx="4294967295"/>
          </p:nvPr>
        </p:nvSpPr>
        <p:spPr>
          <a:xfrm>
            <a:off x="2340239" y="223312"/>
            <a:ext cx="7673545" cy="1450757"/>
          </a:xfrm>
        </p:spPr>
        <p:txBody>
          <a:bodyPr vert="horz" lIns="91440" tIns="45720" rIns="91440" bIns="45720" rtlCol="0" anchor="ctr">
            <a:normAutofit/>
          </a:bodyPr>
          <a:lstStyle/>
          <a:p>
            <a:pPr algn="ctr"/>
            <a:r>
              <a:rPr lang="en-US" sz="4800" dirty="0">
                <a:solidFill>
                  <a:srgbClr val="FFFFFF"/>
                </a:solidFill>
              </a:rPr>
              <a:t>Related Work so far</a:t>
            </a:r>
          </a:p>
        </p:txBody>
      </p:sp>
      <p:sp>
        <p:nvSpPr>
          <p:cNvPr id="26" name="Rectangle 15">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Content Placeholder 2">
            <a:extLst>
              <a:ext uri="{FF2B5EF4-FFF2-40B4-BE49-F238E27FC236}">
                <a16:creationId xmlns:a16="http://schemas.microsoft.com/office/drawing/2014/main" id="{BD58E071-2E38-D449-BB78-D81691BED70C}"/>
              </a:ext>
            </a:extLst>
          </p:cNvPr>
          <p:cNvSpPr txBox="1">
            <a:spLocks/>
          </p:cNvSpPr>
          <p:nvPr/>
        </p:nvSpPr>
        <p:spPr>
          <a:xfrm>
            <a:off x="333632" y="2010284"/>
            <a:ext cx="11476786" cy="3920412"/>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00000"/>
              </a:lnSpc>
              <a:buNone/>
            </a:pPr>
            <a:endParaRPr lang="en-US" sz="1400" dirty="0"/>
          </a:p>
          <a:p>
            <a:pPr lvl="1">
              <a:buFont typeface="Calibri" panose="020F0502020204030204" pitchFamily="34" charset="0"/>
              <a:buChar char="•"/>
            </a:pPr>
            <a:r>
              <a:rPr lang="en-US" sz="1800" dirty="0"/>
              <a:t>Up until recently, multi-document summarization models did not achieve great results.</a:t>
            </a:r>
          </a:p>
          <a:p>
            <a:pPr lvl="1">
              <a:buFont typeface="Calibri" panose="020F0502020204030204" pitchFamily="34" charset="0"/>
              <a:buChar char="•"/>
            </a:pPr>
            <a:endParaRPr lang="en-US" sz="1800" dirty="0"/>
          </a:p>
          <a:p>
            <a:pPr lvl="1">
              <a:buFont typeface="Calibri" panose="020F0502020204030204" pitchFamily="34" charset="0"/>
              <a:buChar char="•"/>
            </a:pPr>
            <a:r>
              <a:rPr lang="en-US" sz="1800" dirty="0"/>
              <a:t>With advent of Transformer architecture, there has been a renewed interest.</a:t>
            </a:r>
          </a:p>
          <a:p>
            <a:pPr lvl="1">
              <a:buFont typeface="Calibri" panose="020F0502020204030204" pitchFamily="34" charset="0"/>
              <a:buChar char="•"/>
            </a:pPr>
            <a:endParaRPr lang="en-US" sz="1800" dirty="0"/>
          </a:p>
          <a:p>
            <a:pPr lvl="1">
              <a:buFont typeface="Calibri" panose="020F0502020204030204" pitchFamily="34" charset="0"/>
              <a:buChar char="•"/>
            </a:pPr>
            <a:r>
              <a:rPr lang="en-US" sz="1800" dirty="0"/>
              <a:t>In 2018, Peter J. Liu et al (2018) proposed Transformer decoder with memory compression Attention, which achieved ROUGE-1 F1 score of 43, and a new dataset called </a:t>
            </a:r>
            <a:r>
              <a:rPr lang="en-US" sz="1800" dirty="0" err="1"/>
              <a:t>WikiSum</a:t>
            </a:r>
            <a:r>
              <a:rPr lang="en-US" sz="1800" dirty="0"/>
              <a:t>.</a:t>
            </a:r>
          </a:p>
          <a:p>
            <a:pPr lvl="1">
              <a:buFont typeface="Calibri" panose="020F0502020204030204" pitchFamily="34" charset="0"/>
              <a:buChar char="•"/>
            </a:pPr>
            <a:endParaRPr lang="en-US" sz="1800" dirty="0"/>
          </a:p>
          <a:p>
            <a:pPr lvl="1">
              <a:buFont typeface="Calibri" panose="020F0502020204030204" pitchFamily="34" charset="0"/>
              <a:buChar char="•"/>
            </a:pPr>
            <a:r>
              <a:rPr lang="en-US" sz="1800" dirty="0"/>
              <a:t>In 2019, </a:t>
            </a:r>
            <a:r>
              <a:rPr lang="en-US" sz="1800" dirty="0" err="1"/>
              <a:t>Fabbri</a:t>
            </a:r>
            <a:r>
              <a:rPr lang="en-US" sz="1800" dirty="0"/>
              <a:t> et al. (2019) proposed another dataset called Multi-News for this task. The authors achieved a Rouge F1 score of 43 on this dataset with a Pointer Generator network inspired Transformer.</a:t>
            </a:r>
          </a:p>
        </p:txBody>
      </p:sp>
      <p:pic>
        <p:nvPicPr>
          <p:cNvPr id="4" name="Audio 3">
            <a:hlinkClick r:id="" action="ppaction://media"/>
            <a:extLst>
              <a:ext uri="{FF2B5EF4-FFF2-40B4-BE49-F238E27FC236}">
                <a16:creationId xmlns:a16="http://schemas.microsoft.com/office/drawing/2014/main" id="{70ABE4F6-1439-3B44-A10E-12DFC9ADAD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8505021"/>
      </p:ext>
    </p:extLst>
  </p:cSld>
  <p:clrMapOvr>
    <a:masterClrMapping/>
  </p:clrMapOvr>
  <mc:AlternateContent xmlns:mc="http://schemas.openxmlformats.org/markup-compatibility/2006" xmlns:p14="http://schemas.microsoft.com/office/powerpoint/2010/main">
    <mc:Choice Requires="p14">
      <p:transition spd="slow" p14:dur="2000" advTm="50403"/>
    </mc:Choice>
    <mc:Fallback xmlns="">
      <p:transition spd="slow" advTm="504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1">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C7AAE1-4A46-DE42-B1F0-F2A196DC28F3}"/>
              </a:ext>
            </a:extLst>
          </p:cNvPr>
          <p:cNvSpPr>
            <a:spLocks noGrp="1"/>
          </p:cNvSpPr>
          <p:nvPr>
            <p:ph type="title" idx="4294967295"/>
          </p:nvPr>
        </p:nvSpPr>
        <p:spPr>
          <a:xfrm>
            <a:off x="2340239" y="223312"/>
            <a:ext cx="7673545" cy="1450757"/>
          </a:xfrm>
        </p:spPr>
        <p:txBody>
          <a:bodyPr vert="horz" lIns="91440" tIns="45720" rIns="91440" bIns="45720" rtlCol="0" anchor="ctr">
            <a:normAutofit/>
          </a:bodyPr>
          <a:lstStyle/>
          <a:p>
            <a:pPr algn="ctr"/>
            <a:r>
              <a:rPr lang="en-US" sz="4800" dirty="0">
                <a:solidFill>
                  <a:srgbClr val="FFFFFF"/>
                </a:solidFill>
              </a:rPr>
              <a:t>Dataset</a:t>
            </a:r>
          </a:p>
        </p:txBody>
      </p:sp>
      <p:sp>
        <p:nvSpPr>
          <p:cNvPr id="26" name="Rectangle 15">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Content Placeholder 2">
            <a:extLst>
              <a:ext uri="{FF2B5EF4-FFF2-40B4-BE49-F238E27FC236}">
                <a16:creationId xmlns:a16="http://schemas.microsoft.com/office/drawing/2014/main" id="{BD58E071-2E38-D449-BB78-D81691BED70C}"/>
              </a:ext>
            </a:extLst>
          </p:cNvPr>
          <p:cNvSpPr txBox="1">
            <a:spLocks/>
          </p:cNvSpPr>
          <p:nvPr/>
        </p:nvSpPr>
        <p:spPr>
          <a:xfrm>
            <a:off x="333632" y="2010284"/>
            <a:ext cx="11476786" cy="3920412"/>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00000"/>
              </a:lnSpc>
              <a:buNone/>
            </a:pPr>
            <a:endParaRPr lang="en-US" sz="1400" dirty="0"/>
          </a:p>
          <a:p>
            <a:pPr lvl="1">
              <a:buFont typeface="Calibri" panose="020F0502020204030204" pitchFamily="34" charset="0"/>
              <a:buChar char="•"/>
            </a:pPr>
            <a:r>
              <a:rPr lang="en-US" sz="1800" dirty="0"/>
              <a:t>Multi-News dataset by </a:t>
            </a:r>
            <a:r>
              <a:rPr lang="en-US" sz="1800" dirty="0" err="1"/>
              <a:t>Fabbri</a:t>
            </a:r>
            <a:r>
              <a:rPr lang="en-US" sz="1800" dirty="0"/>
              <a:t> et al (2019)</a:t>
            </a:r>
          </a:p>
          <a:p>
            <a:pPr marL="201168" lvl="1" indent="0">
              <a:buNone/>
            </a:pPr>
            <a:endParaRPr lang="en-US" sz="1800" dirty="0"/>
          </a:p>
          <a:p>
            <a:pPr lvl="1">
              <a:buFont typeface="Calibri" panose="020F0502020204030204" pitchFamily="34" charset="0"/>
              <a:buChar char="•"/>
            </a:pPr>
            <a:r>
              <a:rPr lang="en-US" sz="1800" dirty="0"/>
              <a:t>Multiple articles for same news event form our document group</a:t>
            </a:r>
          </a:p>
          <a:p>
            <a:pPr lvl="1">
              <a:buFont typeface="Calibri" panose="020F0502020204030204" pitchFamily="34" charset="0"/>
              <a:buChar char="•"/>
            </a:pPr>
            <a:endParaRPr lang="en-US" sz="1800" dirty="0"/>
          </a:p>
          <a:p>
            <a:pPr lvl="1">
              <a:buFont typeface="Calibri" panose="020F0502020204030204" pitchFamily="34" charset="0"/>
              <a:buChar char="•"/>
            </a:pPr>
            <a:r>
              <a:rPr lang="en-US" sz="1800" dirty="0"/>
              <a:t>45,000 news events and 125,000 individual news articles</a:t>
            </a:r>
          </a:p>
          <a:p>
            <a:pPr lvl="1">
              <a:buFont typeface="Calibri" panose="020F0502020204030204" pitchFamily="34" charset="0"/>
              <a:buChar char="•"/>
            </a:pPr>
            <a:endParaRPr lang="en-US" sz="1800" dirty="0"/>
          </a:p>
          <a:p>
            <a:pPr lvl="1">
              <a:buFont typeface="Calibri" panose="020F0502020204030204" pitchFamily="34" charset="0"/>
              <a:buChar char="•"/>
            </a:pPr>
            <a:r>
              <a:rPr lang="en-US" sz="1800" dirty="0"/>
              <a:t>The dataset provides hand-written summaries for all 45,000 news events</a:t>
            </a:r>
          </a:p>
          <a:p>
            <a:pPr lvl="1">
              <a:buFont typeface="Calibri" panose="020F0502020204030204" pitchFamily="34" charset="0"/>
              <a:buChar char="•"/>
            </a:pPr>
            <a:endParaRPr lang="en-US" sz="1800" dirty="0"/>
          </a:p>
          <a:p>
            <a:pPr lvl="1">
              <a:buFont typeface="Calibri" panose="020F0502020204030204" pitchFamily="34" charset="0"/>
              <a:buChar char="•"/>
            </a:pPr>
            <a:r>
              <a:rPr lang="en-US" sz="1800" dirty="0"/>
              <a:t>The news summaries have an average length of 260 words, which is quite long and that could be a downside to this dataset</a:t>
            </a:r>
          </a:p>
        </p:txBody>
      </p:sp>
      <p:pic>
        <p:nvPicPr>
          <p:cNvPr id="5" name="Audio 4">
            <a:hlinkClick r:id="" action="ppaction://media"/>
            <a:extLst>
              <a:ext uri="{FF2B5EF4-FFF2-40B4-BE49-F238E27FC236}">
                <a16:creationId xmlns:a16="http://schemas.microsoft.com/office/drawing/2014/main" id="{3B5D56CF-F96D-014D-B031-FBF5247025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23743960"/>
      </p:ext>
    </p:extLst>
  </p:cSld>
  <p:clrMapOvr>
    <a:masterClrMapping/>
  </p:clrMapOvr>
  <mc:AlternateContent xmlns:mc="http://schemas.openxmlformats.org/markup-compatibility/2006" xmlns:p14="http://schemas.microsoft.com/office/powerpoint/2010/main">
    <mc:Choice Requires="p14">
      <p:transition spd="slow" p14:dur="2000" advTm="43134"/>
    </mc:Choice>
    <mc:Fallback xmlns="">
      <p:transition spd="slow" advTm="43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1">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C7AAE1-4A46-DE42-B1F0-F2A196DC28F3}"/>
              </a:ext>
            </a:extLst>
          </p:cNvPr>
          <p:cNvSpPr>
            <a:spLocks noGrp="1"/>
          </p:cNvSpPr>
          <p:nvPr>
            <p:ph type="title" idx="4294967295"/>
          </p:nvPr>
        </p:nvSpPr>
        <p:spPr>
          <a:xfrm>
            <a:off x="2340239" y="223312"/>
            <a:ext cx="7673545" cy="1450757"/>
          </a:xfrm>
        </p:spPr>
        <p:txBody>
          <a:bodyPr vert="horz" lIns="91440" tIns="45720" rIns="91440" bIns="45720" rtlCol="0" anchor="ctr">
            <a:normAutofit/>
          </a:bodyPr>
          <a:lstStyle/>
          <a:p>
            <a:pPr algn="ctr"/>
            <a:r>
              <a:rPr lang="en-US" sz="4800" dirty="0">
                <a:solidFill>
                  <a:srgbClr val="FFFFFF"/>
                </a:solidFill>
              </a:rPr>
              <a:t>Model</a:t>
            </a:r>
          </a:p>
        </p:txBody>
      </p:sp>
      <p:sp>
        <p:nvSpPr>
          <p:cNvPr id="26" name="Rectangle 15">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Content Placeholder 2">
            <a:extLst>
              <a:ext uri="{FF2B5EF4-FFF2-40B4-BE49-F238E27FC236}">
                <a16:creationId xmlns:a16="http://schemas.microsoft.com/office/drawing/2014/main" id="{BD58E071-2E38-D449-BB78-D81691BED70C}"/>
              </a:ext>
            </a:extLst>
          </p:cNvPr>
          <p:cNvSpPr txBox="1">
            <a:spLocks/>
          </p:cNvSpPr>
          <p:nvPr/>
        </p:nvSpPr>
        <p:spPr>
          <a:xfrm>
            <a:off x="333632" y="2010284"/>
            <a:ext cx="11476786" cy="3920412"/>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00000"/>
              </a:lnSpc>
              <a:buNone/>
            </a:pPr>
            <a:endParaRPr lang="en-US" sz="1400" dirty="0"/>
          </a:p>
          <a:p>
            <a:pPr lvl="1">
              <a:buFont typeface="Calibri" panose="020F0502020204030204" pitchFamily="34" charset="0"/>
              <a:buChar char="•"/>
            </a:pPr>
            <a:r>
              <a:rPr lang="en-US" sz="1800" dirty="0"/>
              <a:t>A modified BERT model, that can generate abstractive summary from a given text.</a:t>
            </a:r>
          </a:p>
          <a:p>
            <a:pPr lvl="1">
              <a:buFont typeface="Calibri" panose="020F0502020204030204" pitchFamily="34" charset="0"/>
              <a:buChar char="•"/>
            </a:pPr>
            <a:r>
              <a:rPr lang="en-US" sz="1800" dirty="0"/>
              <a:t>Encoder: A pre-trained Bert Architecture for summarization (BERTSUM) by Liu et al. (2019)</a:t>
            </a:r>
          </a:p>
          <a:p>
            <a:pPr lvl="1">
              <a:buFont typeface="Calibri" panose="020F0502020204030204" pitchFamily="34" charset="0"/>
              <a:buChar char="•"/>
            </a:pPr>
            <a:r>
              <a:rPr lang="en-US" sz="1800" dirty="0"/>
              <a:t>Decoder: Six layered Transformer</a:t>
            </a:r>
          </a:p>
          <a:p>
            <a:pPr lvl="1">
              <a:buFont typeface="Calibri" panose="020F0502020204030204" pitchFamily="34" charset="0"/>
              <a:buChar char="•"/>
            </a:pPr>
            <a:r>
              <a:rPr lang="en-US" sz="1800" dirty="0"/>
              <a:t>Model is fine-tuned on CNN/</a:t>
            </a:r>
            <a:r>
              <a:rPr lang="en-US" sz="1800" dirty="0" err="1"/>
              <a:t>DailyMail</a:t>
            </a:r>
            <a:r>
              <a:rPr lang="en-US" sz="1800" dirty="0"/>
              <a:t> dataset in two steps. Encoder is fine-tuned on extractive summarization task and decoder is fine-tuned on abstractive summarization task.</a:t>
            </a:r>
          </a:p>
          <a:p>
            <a:pPr lvl="1">
              <a:buFont typeface="Calibri" panose="020F0502020204030204" pitchFamily="34" charset="0"/>
              <a:buChar char="•"/>
            </a:pPr>
            <a:r>
              <a:rPr lang="en-US" sz="1800" dirty="0"/>
              <a:t>This fine-tuning is claimed to have boost the abstractive summarization task by many papers</a:t>
            </a:r>
          </a:p>
          <a:p>
            <a:pPr lvl="1">
              <a:buFont typeface="Calibri" panose="020F0502020204030204" pitchFamily="34" charset="0"/>
              <a:buChar char="•"/>
            </a:pPr>
            <a:r>
              <a:rPr lang="en-US" sz="1800" dirty="0"/>
              <a:t>This fine-tuned model for single document summarization will be applied for our 2-staged multi-document summarization</a:t>
            </a:r>
          </a:p>
        </p:txBody>
      </p:sp>
      <p:pic>
        <p:nvPicPr>
          <p:cNvPr id="5" name="Audio 4">
            <a:hlinkClick r:id="" action="ppaction://media"/>
            <a:extLst>
              <a:ext uri="{FF2B5EF4-FFF2-40B4-BE49-F238E27FC236}">
                <a16:creationId xmlns:a16="http://schemas.microsoft.com/office/drawing/2014/main" id="{B6E7D714-7738-8941-9ECF-B5E4B769D7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71619855"/>
      </p:ext>
    </p:extLst>
  </p:cSld>
  <p:clrMapOvr>
    <a:masterClrMapping/>
  </p:clrMapOvr>
  <mc:AlternateContent xmlns:mc="http://schemas.openxmlformats.org/markup-compatibility/2006" xmlns:p14="http://schemas.microsoft.com/office/powerpoint/2010/main">
    <mc:Choice Requires="p14">
      <p:transition spd="slow" p14:dur="2000" advTm="64080"/>
    </mc:Choice>
    <mc:Fallback xmlns="">
      <p:transition spd="slow" advTm="64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1">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C7AAE1-4A46-DE42-B1F0-F2A196DC28F3}"/>
              </a:ext>
            </a:extLst>
          </p:cNvPr>
          <p:cNvSpPr>
            <a:spLocks noGrp="1"/>
          </p:cNvSpPr>
          <p:nvPr>
            <p:ph type="title" idx="4294967295"/>
          </p:nvPr>
        </p:nvSpPr>
        <p:spPr>
          <a:xfrm>
            <a:off x="2340239" y="223312"/>
            <a:ext cx="7673545" cy="1450757"/>
          </a:xfrm>
        </p:spPr>
        <p:txBody>
          <a:bodyPr vert="horz" lIns="91440" tIns="45720" rIns="91440" bIns="45720" rtlCol="0" anchor="ctr">
            <a:normAutofit/>
          </a:bodyPr>
          <a:lstStyle/>
          <a:p>
            <a:pPr algn="ctr"/>
            <a:r>
              <a:rPr lang="en-US" sz="4800" dirty="0">
                <a:solidFill>
                  <a:srgbClr val="FFFFFF"/>
                </a:solidFill>
              </a:rPr>
              <a:t>Experiment</a:t>
            </a:r>
          </a:p>
        </p:txBody>
      </p:sp>
      <p:sp>
        <p:nvSpPr>
          <p:cNvPr id="26" name="Rectangle 15">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picture containing comb, white&#10;&#10;Description automatically generated">
            <a:extLst>
              <a:ext uri="{FF2B5EF4-FFF2-40B4-BE49-F238E27FC236}">
                <a16:creationId xmlns:a16="http://schemas.microsoft.com/office/drawing/2014/main" id="{AC944151-5FAA-B541-A372-97447677A7D9}"/>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629437" y="2219310"/>
            <a:ext cx="797734" cy="797734"/>
          </a:xfrm>
          <a:prstGeom prst="rect">
            <a:avLst/>
          </a:prstGeom>
        </p:spPr>
      </p:pic>
      <p:pic>
        <p:nvPicPr>
          <p:cNvPr id="12" name="Picture 11" descr="A picture containing comb, white&#10;&#10;Description automatically generated">
            <a:extLst>
              <a:ext uri="{FF2B5EF4-FFF2-40B4-BE49-F238E27FC236}">
                <a16:creationId xmlns:a16="http://schemas.microsoft.com/office/drawing/2014/main" id="{C3F36B00-5269-B446-87E6-C9D4DE6E0503}"/>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377277" y="2219310"/>
            <a:ext cx="797734" cy="797734"/>
          </a:xfrm>
          <a:prstGeom prst="rect">
            <a:avLst/>
          </a:prstGeom>
        </p:spPr>
      </p:pic>
      <p:pic>
        <p:nvPicPr>
          <p:cNvPr id="13" name="Picture 12" descr="A picture containing comb, white&#10;&#10;Description automatically generated">
            <a:extLst>
              <a:ext uri="{FF2B5EF4-FFF2-40B4-BE49-F238E27FC236}">
                <a16:creationId xmlns:a16="http://schemas.microsoft.com/office/drawing/2014/main" id="{4113E2B9-044F-A444-8E38-0927E299F689}"/>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073165" y="2219310"/>
            <a:ext cx="797734" cy="797734"/>
          </a:xfrm>
          <a:prstGeom prst="rect">
            <a:avLst/>
          </a:prstGeom>
        </p:spPr>
      </p:pic>
      <p:pic>
        <p:nvPicPr>
          <p:cNvPr id="14" name="Picture 13" descr="A picture containing comb, white&#10;&#10;Description automatically generated">
            <a:extLst>
              <a:ext uri="{FF2B5EF4-FFF2-40B4-BE49-F238E27FC236}">
                <a16:creationId xmlns:a16="http://schemas.microsoft.com/office/drawing/2014/main" id="{134BA9FA-DA0E-B348-93E5-957EB0ABFC7B}"/>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629437" y="3227466"/>
            <a:ext cx="797734" cy="797734"/>
          </a:xfrm>
          <a:prstGeom prst="rect">
            <a:avLst/>
          </a:prstGeom>
        </p:spPr>
      </p:pic>
      <p:pic>
        <p:nvPicPr>
          <p:cNvPr id="15" name="Picture 14" descr="A picture containing comb, white&#10;&#10;Description automatically generated">
            <a:extLst>
              <a:ext uri="{FF2B5EF4-FFF2-40B4-BE49-F238E27FC236}">
                <a16:creationId xmlns:a16="http://schemas.microsoft.com/office/drawing/2014/main" id="{18422F45-3AD8-204B-8840-0464F1320D8C}"/>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377277" y="3227466"/>
            <a:ext cx="797734" cy="797734"/>
          </a:xfrm>
          <a:prstGeom prst="rect">
            <a:avLst/>
          </a:prstGeom>
        </p:spPr>
      </p:pic>
      <p:pic>
        <p:nvPicPr>
          <p:cNvPr id="16" name="Picture 15" descr="A picture containing comb, white&#10;&#10;Description automatically generated">
            <a:extLst>
              <a:ext uri="{FF2B5EF4-FFF2-40B4-BE49-F238E27FC236}">
                <a16:creationId xmlns:a16="http://schemas.microsoft.com/office/drawing/2014/main" id="{A8FC375E-10E1-104A-809B-B7CEDC6A8EE0}"/>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073165" y="3227466"/>
            <a:ext cx="797734" cy="797734"/>
          </a:xfrm>
          <a:prstGeom prst="rect">
            <a:avLst/>
          </a:prstGeom>
        </p:spPr>
      </p:pic>
      <p:pic>
        <p:nvPicPr>
          <p:cNvPr id="18" name="Picture 17" descr="A picture containing comb, white&#10;&#10;Description automatically generated">
            <a:extLst>
              <a:ext uri="{FF2B5EF4-FFF2-40B4-BE49-F238E27FC236}">
                <a16:creationId xmlns:a16="http://schemas.microsoft.com/office/drawing/2014/main" id="{E7A52C1D-6FA3-224D-AA46-CB65F5E40ED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629437" y="5226592"/>
            <a:ext cx="797734" cy="797734"/>
          </a:xfrm>
          <a:prstGeom prst="rect">
            <a:avLst/>
          </a:prstGeom>
        </p:spPr>
      </p:pic>
      <p:pic>
        <p:nvPicPr>
          <p:cNvPr id="19" name="Picture 18" descr="A picture containing comb, white&#10;&#10;Description automatically generated">
            <a:extLst>
              <a:ext uri="{FF2B5EF4-FFF2-40B4-BE49-F238E27FC236}">
                <a16:creationId xmlns:a16="http://schemas.microsoft.com/office/drawing/2014/main" id="{A7E8881B-4663-7449-9849-876DAFED3546}"/>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377277" y="5226592"/>
            <a:ext cx="797734" cy="797734"/>
          </a:xfrm>
          <a:prstGeom prst="rect">
            <a:avLst/>
          </a:prstGeom>
        </p:spPr>
      </p:pic>
      <p:pic>
        <p:nvPicPr>
          <p:cNvPr id="20" name="Picture 19" descr="A picture containing comb, white&#10;&#10;Description automatically generated">
            <a:extLst>
              <a:ext uri="{FF2B5EF4-FFF2-40B4-BE49-F238E27FC236}">
                <a16:creationId xmlns:a16="http://schemas.microsoft.com/office/drawing/2014/main" id="{18868254-CC02-8E4B-B9E3-68A60B80BD9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073165" y="5226592"/>
            <a:ext cx="797734" cy="797734"/>
          </a:xfrm>
          <a:prstGeom prst="rect">
            <a:avLst/>
          </a:prstGeom>
        </p:spPr>
      </p:pic>
      <p:sp>
        <p:nvSpPr>
          <p:cNvPr id="6" name="TextBox 5">
            <a:extLst>
              <a:ext uri="{FF2B5EF4-FFF2-40B4-BE49-F238E27FC236}">
                <a16:creationId xmlns:a16="http://schemas.microsoft.com/office/drawing/2014/main" id="{ACCB9A67-B1E7-9F4F-A6DC-FA6C104DCFAE}"/>
              </a:ext>
            </a:extLst>
          </p:cNvPr>
          <p:cNvSpPr txBox="1"/>
          <p:nvPr/>
        </p:nvSpPr>
        <p:spPr>
          <a:xfrm>
            <a:off x="2625775" y="4056860"/>
            <a:ext cx="248786" cy="1200329"/>
          </a:xfrm>
          <a:prstGeom prst="rect">
            <a:avLst/>
          </a:prstGeom>
          <a:noFill/>
        </p:spPr>
        <p:txBody>
          <a:bodyPr wrap="none" rtlCol="0">
            <a:spAutoFit/>
          </a:bodyPr>
          <a:lstStyle/>
          <a:p>
            <a:r>
              <a:rPr lang="en-US" dirty="0"/>
              <a:t>.</a:t>
            </a:r>
          </a:p>
          <a:p>
            <a:r>
              <a:rPr lang="en-US" dirty="0"/>
              <a:t>.</a:t>
            </a:r>
          </a:p>
          <a:p>
            <a:r>
              <a:rPr lang="en-US" dirty="0"/>
              <a:t>.</a:t>
            </a:r>
          </a:p>
          <a:p>
            <a:endParaRPr lang="en-US" dirty="0"/>
          </a:p>
        </p:txBody>
      </p:sp>
      <p:sp>
        <p:nvSpPr>
          <p:cNvPr id="7" name="Frame 6">
            <a:extLst>
              <a:ext uri="{FF2B5EF4-FFF2-40B4-BE49-F238E27FC236}">
                <a16:creationId xmlns:a16="http://schemas.microsoft.com/office/drawing/2014/main" id="{9D40FA66-4844-D442-A33A-7222823996D3}"/>
              </a:ext>
            </a:extLst>
          </p:cNvPr>
          <p:cNvSpPr/>
          <p:nvPr/>
        </p:nvSpPr>
        <p:spPr>
          <a:xfrm>
            <a:off x="1505756" y="2175741"/>
            <a:ext cx="2470085" cy="887115"/>
          </a:xfrm>
          <a:prstGeom prst="frame">
            <a:avLst>
              <a:gd name="adj1" fmla="val 2364"/>
            </a:avLst>
          </a:prstGeom>
          <a:solidFill>
            <a:schemeClr val="tx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Frame 26">
            <a:extLst>
              <a:ext uri="{FF2B5EF4-FFF2-40B4-BE49-F238E27FC236}">
                <a16:creationId xmlns:a16="http://schemas.microsoft.com/office/drawing/2014/main" id="{A6508099-BFE0-4B4F-9434-6C6A5AA139F5}"/>
              </a:ext>
            </a:extLst>
          </p:cNvPr>
          <p:cNvSpPr/>
          <p:nvPr/>
        </p:nvSpPr>
        <p:spPr>
          <a:xfrm>
            <a:off x="1515125" y="3193942"/>
            <a:ext cx="2470085" cy="887115"/>
          </a:xfrm>
          <a:prstGeom prst="frame">
            <a:avLst>
              <a:gd name="adj1" fmla="val 2364"/>
            </a:avLst>
          </a:prstGeom>
          <a:solidFill>
            <a:schemeClr val="tx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Frame 27">
            <a:extLst>
              <a:ext uri="{FF2B5EF4-FFF2-40B4-BE49-F238E27FC236}">
                <a16:creationId xmlns:a16="http://schemas.microsoft.com/office/drawing/2014/main" id="{9A77B864-6804-3547-B722-4C00DD31FFA7}"/>
              </a:ext>
            </a:extLst>
          </p:cNvPr>
          <p:cNvSpPr/>
          <p:nvPr/>
        </p:nvSpPr>
        <p:spPr>
          <a:xfrm>
            <a:off x="1541101" y="5181901"/>
            <a:ext cx="2470085" cy="887115"/>
          </a:xfrm>
          <a:prstGeom prst="frame">
            <a:avLst>
              <a:gd name="adj1" fmla="val 2364"/>
            </a:avLst>
          </a:prstGeom>
          <a:solidFill>
            <a:schemeClr val="tx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TextBox 37">
            <a:extLst>
              <a:ext uri="{FF2B5EF4-FFF2-40B4-BE49-F238E27FC236}">
                <a16:creationId xmlns:a16="http://schemas.microsoft.com/office/drawing/2014/main" id="{9702FC45-0087-8A45-AA25-DBC1962F39C7}"/>
              </a:ext>
            </a:extLst>
          </p:cNvPr>
          <p:cNvSpPr txBox="1"/>
          <p:nvPr/>
        </p:nvSpPr>
        <p:spPr>
          <a:xfrm>
            <a:off x="6929873" y="4082182"/>
            <a:ext cx="248786" cy="1200329"/>
          </a:xfrm>
          <a:prstGeom prst="rect">
            <a:avLst/>
          </a:prstGeom>
          <a:noFill/>
        </p:spPr>
        <p:txBody>
          <a:bodyPr wrap="none" rtlCol="0">
            <a:spAutoFit/>
          </a:bodyPr>
          <a:lstStyle/>
          <a:p>
            <a:r>
              <a:rPr lang="en-US" dirty="0"/>
              <a:t>.</a:t>
            </a:r>
          </a:p>
          <a:p>
            <a:r>
              <a:rPr lang="en-US" dirty="0"/>
              <a:t>.</a:t>
            </a:r>
          </a:p>
          <a:p>
            <a:r>
              <a:rPr lang="en-US" dirty="0"/>
              <a:t>.</a:t>
            </a:r>
          </a:p>
          <a:p>
            <a:endParaRPr lang="en-US" dirty="0"/>
          </a:p>
        </p:txBody>
      </p:sp>
      <p:sp>
        <p:nvSpPr>
          <p:cNvPr id="39" name="Frame 38">
            <a:extLst>
              <a:ext uri="{FF2B5EF4-FFF2-40B4-BE49-F238E27FC236}">
                <a16:creationId xmlns:a16="http://schemas.microsoft.com/office/drawing/2014/main" id="{BD4C9264-EFA6-934C-9CF9-1A075E0545F1}"/>
              </a:ext>
            </a:extLst>
          </p:cNvPr>
          <p:cNvSpPr/>
          <p:nvPr/>
        </p:nvSpPr>
        <p:spPr>
          <a:xfrm>
            <a:off x="5729518" y="2193444"/>
            <a:ext cx="2470085" cy="887115"/>
          </a:xfrm>
          <a:prstGeom prst="frame">
            <a:avLst>
              <a:gd name="adj1" fmla="val 2364"/>
            </a:avLst>
          </a:prstGeom>
          <a:solidFill>
            <a:schemeClr val="tx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9" name="Picture 8" descr="A close up of a logo&#10;&#10;Description automatically generated">
            <a:extLst>
              <a:ext uri="{FF2B5EF4-FFF2-40B4-BE49-F238E27FC236}">
                <a16:creationId xmlns:a16="http://schemas.microsoft.com/office/drawing/2014/main" id="{376E17E2-F030-B147-B9B7-2043835295C0}"/>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5847619" y="2299235"/>
            <a:ext cx="643434" cy="643434"/>
          </a:xfrm>
          <a:prstGeom prst="rect">
            <a:avLst/>
          </a:prstGeom>
        </p:spPr>
      </p:pic>
      <p:pic>
        <p:nvPicPr>
          <p:cNvPr id="42" name="Picture 41" descr="A close up of a logo&#10;&#10;Description automatically generated">
            <a:extLst>
              <a:ext uri="{FF2B5EF4-FFF2-40B4-BE49-F238E27FC236}">
                <a16:creationId xmlns:a16="http://schemas.microsoft.com/office/drawing/2014/main" id="{1942E7E2-D213-1844-952F-3C5B940AC9D1}"/>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6673733" y="2315284"/>
            <a:ext cx="643434" cy="643434"/>
          </a:xfrm>
          <a:prstGeom prst="rect">
            <a:avLst/>
          </a:prstGeom>
        </p:spPr>
      </p:pic>
      <p:pic>
        <p:nvPicPr>
          <p:cNvPr id="43" name="Picture 42" descr="A close up of a logo&#10;&#10;Description automatically generated">
            <a:extLst>
              <a:ext uri="{FF2B5EF4-FFF2-40B4-BE49-F238E27FC236}">
                <a16:creationId xmlns:a16="http://schemas.microsoft.com/office/drawing/2014/main" id="{18E293AA-AE67-F947-B4A8-EA8A203A4583}"/>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7501965" y="2349347"/>
            <a:ext cx="643434" cy="643434"/>
          </a:xfrm>
          <a:prstGeom prst="rect">
            <a:avLst/>
          </a:prstGeom>
        </p:spPr>
      </p:pic>
      <p:sp>
        <p:nvSpPr>
          <p:cNvPr id="56" name="Frame 55">
            <a:extLst>
              <a:ext uri="{FF2B5EF4-FFF2-40B4-BE49-F238E27FC236}">
                <a16:creationId xmlns:a16="http://schemas.microsoft.com/office/drawing/2014/main" id="{D99A4E91-4BA6-DB4B-AF40-88FE230F6E25}"/>
              </a:ext>
            </a:extLst>
          </p:cNvPr>
          <p:cNvSpPr/>
          <p:nvPr/>
        </p:nvSpPr>
        <p:spPr>
          <a:xfrm>
            <a:off x="5729518" y="3262644"/>
            <a:ext cx="2470085" cy="887115"/>
          </a:xfrm>
          <a:prstGeom prst="frame">
            <a:avLst>
              <a:gd name="adj1" fmla="val 2364"/>
            </a:avLst>
          </a:prstGeom>
          <a:solidFill>
            <a:schemeClr val="tx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57" name="Picture 56" descr="A close up of a logo&#10;&#10;Description automatically generated">
            <a:extLst>
              <a:ext uri="{FF2B5EF4-FFF2-40B4-BE49-F238E27FC236}">
                <a16:creationId xmlns:a16="http://schemas.microsoft.com/office/drawing/2014/main" id="{9EDB93DE-81AD-AC46-897E-68F75BCFD5FB}"/>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5847619" y="3368435"/>
            <a:ext cx="643434" cy="643434"/>
          </a:xfrm>
          <a:prstGeom prst="rect">
            <a:avLst/>
          </a:prstGeom>
        </p:spPr>
      </p:pic>
      <p:pic>
        <p:nvPicPr>
          <p:cNvPr id="58" name="Picture 57" descr="A close up of a logo&#10;&#10;Description automatically generated">
            <a:extLst>
              <a:ext uri="{FF2B5EF4-FFF2-40B4-BE49-F238E27FC236}">
                <a16:creationId xmlns:a16="http://schemas.microsoft.com/office/drawing/2014/main" id="{E64C2299-F6BA-DC44-A659-8B67C045E844}"/>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6673733" y="3384484"/>
            <a:ext cx="643434" cy="643434"/>
          </a:xfrm>
          <a:prstGeom prst="rect">
            <a:avLst/>
          </a:prstGeom>
        </p:spPr>
      </p:pic>
      <p:pic>
        <p:nvPicPr>
          <p:cNvPr id="59" name="Picture 58" descr="A close up of a logo&#10;&#10;Description automatically generated">
            <a:extLst>
              <a:ext uri="{FF2B5EF4-FFF2-40B4-BE49-F238E27FC236}">
                <a16:creationId xmlns:a16="http://schemas.microsoft.com/office/drawing/2014/main" id="{3A69057D-88DB-D548-AF78-AD0BF7D0E03A}"/>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7501965" y="3418547"/>
            <a:ext cx="643434" cy="643434"/>
          </a:xfrm>
          <a:prstGeom prst="rect">
            <a:avLst/>
          </a:prstGeom>
        </p:spPr>
      </p:pic>
      <p:sp>
        <p:nvSpPr>
          <p:cNvPr id="60" name="Frame 59">
            <a:extLst>
              <a:ext uri="{FF2B5EF4-FFF2-40B4-BE49-F238E27FC236}">
                <a16:creationId xmlns:a16="http://schemas.microsoft.com/office/drawing/2014/main" id="{34568D49-48AB-A249-9350-9A22D68ACB75}"/>
              </a:ext>
            </a:extLst>
          </p:cNvPr>
          <p:cNvSpPr/>
          <p:nvPr/>
        </p:nvSpPr>
        <p:spPr>
          <a:xfrm>
            <a:off x="5770574" y="5182377"/>
            <a:ext cx="2470085" cy="887115"/>
          </a:xfrm>
          <a:prstGeom prst="frame">
            <a:avLst>
              <a:gd name="adj1" fmla="val 2364"/>
            </a:avLst>
          </a:prstGeom>
          <a:solidFill>
            <a:schemeClr val="tx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61" name="Picture 60" descr="A close up of a logo&#10;&#10;Description automatically generated">
            <a:extLst>
              <a:ext uri="{FF2B5EF4-FFF2-40B4-BE49-F238E27FC236}">
                <a16:creationId xmlns:a16="http://schemas.microsoft.com/office/drawing/2014/main" id="{1478B4CA-01F2-FE41-941F-18CEC96696F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5888675" y="5288168"/>
            <a:ext cx="643434" cy="643434"/>
          </a:xfrm>
          <a:prstGeom prst="rect">
            <a:avLst/>
          </a:prstGeom>
        </p:spPr>
      </p:pic>
      <p:pic>
        <p:nvPicPr>
          <p:cNvPr id="62" name="Picture 61" descr="A close up of a logo&#10;&#10;Description automatically generated">
            <a:extLst>
              <a:ext uri="{FF2B5EF4-FFF2-40B4-BE49-F238E27FC236}">
                <a16:creationId xmlns:a16="http://schemas.microsoft.com/office/drawing/2014/main" id="{8927D707-CAA3-1749-B007-82BAFEA270A6}"/>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6714789" y="5304217"/>
            <a:ext cx="643434" cy="643434"/>
          </a:xfrm>
          <a:prstGeom prst="rect">
            <a:avLst/>
          </a:prstGeom>
        </p:spPr>
      </p:pic>
      <p:pic>
        <p:nvPicPr>
          <p:cNvPr id="63" name="Picture 62" descr="A close up of a logo&#10;&#10;Description automatically generated">
            <a:extLst>
              <a:ext uri="{FF2B5EF4-FFF2-40B4-BE49-F238E27FC236}">
                <a16:creationId xmlns:a16="http://schemas.microsoft.com/office/drawing/2014/main" id="{D3F5A116-5E89-7840-AFF6-F5C7940A4312}"/>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7543021" y="5338280"/>
            <a:ext cx="643434" cy="643434"/>
          </a:xfrm>
          <a:prstGeom prst="rect">
            <a:avLst/>
          </a:prstGeom>
        </p:spPr>
      </p:pic>
      <p:sp>
        <p:nvSpPr>
          <p:cNvPr id="64" name="Frame 63">
            <a:extLst>
              <a:ext uri="{FF2B5EF4-FFF2-40B4-BE49-F238E27FC236}">
                <a16:creationId xmlns:a16="http://schemas.microsoft.com/office/drawing/2014/main" id="{C56B5445-750D-E948-B215-5180BB3786B1}"/>
              </a:ext>
            </a:extLst>
          </p:cNvPr>
          <p:cNvSpPr/>
          <p:nvPr/>
        </p:nvSpPr>
        <p:spPr>
          <a:xfrm>
            <a:off x="10074672" y="2213934"/>
            <a:ext cx="1085820" cy="848922"/>
          </a:xfrm>
          <a:prstGeom prst="frame">
            <a:avLst>
              <a:gd name="adj1" fmla="val 2364"/>
            </a:avLst>
          </a:prstGeom>
          <a:solidFill>
            <a:schemeClr val="tx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66" name="Picture 65" descr="A close up of a logo&#10;&#10;Description automatically generated">
            <a:extLst>
              <a:ext uri="{FF2B5EF4-FFF2-40B4-BE49-F238E27FC236}">
                <a16:creationId xmlns:a16="http://schemas.microsoft.com/office/drawing/2014/main" id="{5DC66830-A081-A04F-85CB-5AC0D96D42F2}"/>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10306910" y="2297280"/>
            <a:ext cx="643434" cy="643434"/>
          </a:xfrm>
          <a:prstGeom prst="rect">
            <a:avLst/>
          </a:prstGeom>
        </p:spPr>
      </p:pic>
      <p:sp>
        <p:nvSpPr>
          <p:cNvPr id="68" name="Frame 67">
            <a:extLst>
              <a:ext uri="{FF2B5EF4-FFF2-40B4-BE49-F238E27FC236}">
                <a16:creationId xmlns:a16="http://schemas.microsoft.com/office/drawing/2014/main" id="{8FB68AEA-34EA-FB4F-8CD3-EB94F7FE90B6}"/>
              </a:ext>
            </a:extLst>
          </p:cNvPr>
          <p:cNvSpPr/>
          <p:nvPr/>
        </p:nvSpPr>
        <p:spPr>
          <a:xfrm>
            <a:off x="10074672" y="3253749"/>
            <a:ext cx="1085820" cy="848922"/>
          </a:xfrm>
          <a:prstGeom prst="frame">
            <a:avLst>
              <a:gd name="adj1" fmla="val 2364"/>
            </a:avLst>
          </a:prstGeom>
          <a:solidFill>
            <a:schemeClr val="tx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69" name="Picture 68" descr="A close up of a logo&#10;&#10;Description automatically generated">
            <a:extLst>
              <a:ext uri="{FF2B5EF4-FFF2-40B4-BE49-F238E27FC236}">
                <a16:creationId xmlns:a16="http://schemas.microsoft.com/office/drawing/2014/main" id="{61CB6D5E-A9B3-C940-B61B-2A22659F75A6}"/>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10306910" y="3337095"/>
            <a:ext cx="643434" cy="643434"/>
          </a:xfrm>
          <a:prstGeom prst="rect">
            <a:avLst/>
          </a:prstGeom>
        </p:spPr>
      </p:pic>
      <p:sp>
        <p:nvSpPr>
          <p:cNvPr id="70" name="Frame 69">
            <a:extLst>
              <a:ext uri="{FF2B5EF4-FFF2-40B4-BE49-F238E27FC236}">
                <a16:creationId xmlns:a16="http://schemas.microsoft.com/office/drawing/2014/main" id="{A8D2CCF0-2D4D-A246-8CE8-530E5D54AAB0}"/>
              </a:ext>
            </a:extLst>
          </p:cNvPr>
          <p:cNvSpPr/>
          <p:nvPr/>
        </p:nvSpPr>
        <p:spPr>
          <a:xfrm>
            <a:off x="10074672" y="5127974"/>
            <a:ext cx="1085820" cy="848922"/>
          </a:xfrm>
          <a:prstGeom prst="frame">
            <a:avLst>
              <a:gd name="adj1" fmla="val 2364"/>
            </a:avLst>
          </a:prstGeom>
          <a:solidFill>
            <a:schemeClr val="tx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71" name="Picture 70" descr="A close up of a logo&#10;&#10;Description automatically generated">
            <a:extLst>
              <a:ext uri="{FF2B5EF4-FFF2-40B4-BE49-F238E27FC236}">
                <a16:creationId xmlns:a16="http://schemas.microsoft.com/office/drawing/2014/main" id="{AA02E7F7-3094-2F41-961D-34ACF5ADB1E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10306910" y="5211320"/>
            <a:ext cx="643434" cy="643434"/>
          </a:xfrm>
          <a:prstGeom prst="rect">
            <a:avLst/>
          </a:prstGeom>
        </p:spPr>
      </p:pic>
      <p:sp>
        <p:nvSpPr>
          <p:cNvPr id="11" name="TextBox 10">
            <a:extLst>
              <a:ext uri="{FF2B5EF4-FFF2-40B4-BE49-F238E27FC236}">
                <a16:creationId xmlns:a16="http://schemas.microsoft.com/office/drawing/2014/main" id="{4C279962-DF9B-FA40-B1C1-DD455685F433}"/>
              </a:ext>
            </a:extLst>
          </p:cNvPr>
          <p:cNvSpPr txBox="1"/>
          <p:nvPr/>
        </p:nvSpPr>
        <p:spPr>
          <a:xfrm>
            <a:off x="136923" y="2589637"/>
            <a:ext cx="1263892" cy="246221"/>
          </a:xfrm>
          <a:prstGeom prst="rect">
            <a:avLst/>
          </a:prstGeom>
          <a:noFill/>
        </p:spPr>
        <p:txBody>
          <a:bodyPr wrap="square" rtlCol="0">
            <a:spAutoFit/>
          </a:bodyPr>
          <a:lstStyle/>
          <a:p>
            <a:r>
              <a:rPr lang="en-US" sz="1000" dirty="0"/>
              <a:t>Document Group 1</a:t>
            </a:r>
          </a:p>
        </p:txBody>
      </p:sp>
      <p:sp>
        <p:nvSpPr>
          <p:cNvPr id="72" name="TextBox 71">
            <a:extLst>
              <a:ext uri="{FF2B5EF4-FFF2-40B4-BE49-F238E27FC236}">
                <a16:creationId xmlns:a16="http://schemas.microsoft.com/office/drawing/2014/main" id="{D8F5B0C0-95B6-4246-9BE4-CFA5021FCE5A}"/>
              </a:ext>
            </a:extLst>
          </p:cNvPr>
          <p:cNvSpPr txBox="1"/>
          <p:nvPr/>
        </p:nvSpPr>
        <p:spPr>
          <a:xfrm>
            <a:off x="155660" y="3544655"/>
            <a:ext cx="1263892" cy="246221"/>
          </a:xfrm>
          <a:prstGeom prst="rect">
            <a:avLst/>
          </a:prstGeom>
          <a:noFill/>
        </p:spPr>
        <p:txBody>
          <a:bodyPr wrap="square" rtlCol="0">
            <a:spAutoFit/>
          </a:bodyPr>
          <a:lstStyle/>
          <a:p>
            <a:r>
              <a:rPr lang="en-US" sz="1000" dirty="0"/>
              <a:t>Document Group 2</a:t>
            </a:r>
          </a:p>
        </p:txBody>
      </p:sp>
      <p:sp>
        <p:nvSpPr>
          <p:cNvPr id="73" name="TextBox 72">
            <a:extLst>
              <a:ext uri="{FF2B5EF4-FFF2-40B4-BE49-F238E27FC236}">
                <a16:creationId xmlns:a16="http://schemas.microsoft.com/office/drawing/2014/main" id="{2525AC24-9E4C-254E-8F13-20D65A62F99E}"/>
              </a:ext>
            </a:extLst>
          </p:cNvPr>
          <p:cNvSpPr txBox="1"/>
          <p:nvPr/>
        </p:nvSpPr>
        <p:spPr>
          <a:xfrm>
            <a:off x="145835" y="5552435"/>
            <a:ext cx="1263892" cy="246221"/>
          </a:xfrm>
          <a:prstGeom prst="rect">
            <a:avLst/>
          </a:prstGeom>
          <a:noFill/>
        </p:spPr>
        <p:txBody>
          <a:bodyPr wrap="square" rtlCol="0">
            <a:spAutoFit/>
          </a:bodyPr>
          <a:lstStyle/>
          <a:p>
            <a:r>
              <a:rPr lang="en-US" sz="1000" dirty="0"/>
              <a:t>Document Group n</a:t>
            </a:r>
          </a:p>
        </p:txBody>
      </p:sp>
      <p:sp>
        <p:nvSpPr>
          <p:cNvPr id="74" name="TextBox 73">
            <a:extLst>
              <a:ext uri="{FF2B5EF4-FFF2-40B4-BE49-F238E27FC236}">
                <a16:creationId xmlns:a16="http://schemas.microsoft.com/office/drawing/2014/main" id="{AFC51BDF-719A-4C4F-9702-14E61450C829}"/>
              </a:ext>
            </a:extLst>
          </p:cNvPr>
          <p:cNvSpPr txBox="1"/>
          <p:nvPr/>
        </p:nvSpPr>
        <p:spPr>
          <a:xfrm>
            <a:off x="6172821" y="1924932"/>
            <a:ext cx="1541182" cy="246221"/>
          </a:xfrm>
          <a:prstGeom prst="rect">
            <a:avLst/>
          </a:prstGeom>
          <a:noFill/>
        </p:spPr>
        <p:txBody>
          <a:bodyPr wrap="square" rtlCol="0">
            <a:spAutoFit/>
          </a:bodyPr>
          <a:lstStyle/>
          <a:p>
            <a:r>
              <a:rPr lang="en-US" sz="1000" b="1" dirty="0"/>
              <a:t>STAGE 1 SUMMARIES</a:t>
            </a:r>
          </a:p>
        </p:txBody>
      </p:sp>
      <p:sp>
        <p:nvSpPr>
          <p:cNvPr id="75" name="TextBox 74">
            <a:extLst>
              <a:ext uri="{FF2B5EF4-FFF2-40B4-BE49-F238E27FC236}">
                <a16:creationId xmlns:a16="http://schemas.microsoft.com/office/drawing/2014/main" id="{1995AE47-7EC6-4648-A79B-C4A0B91BAE00}"/>
              </a:ext>
            </a:extLst>
          </p:cNvPr>
          <p:cNvSpPr txBox="1"/>
          <p:nvPr/>
        </p:nvSpPr>
        <p:spPr>
          <a:xfrm>
            <a:off x="2356097" y="1911618"/>
            <a:ext cx="1263892" cy="246221"/>
          </a:xfrm>
          <a:prstGeom prst="rect">
            <a:avLst/>
          </a:prstGeom>
          <a:noFill/>
        </p:spPr>
        <p:txBody>
          <a:bodyPr wrap="square" rtlCol="0">
            <a:spAutoFit/>
          </a:bodyPr>
          <a:lstStyle/>
          <a:p>
            <a:r>
              <a:rPr lang="en-US" sz="1000" b="1" dirty="0"/>
              <a:t>Raw Data</a:t>
            </a:r>
          </a:p>
        </p:txBody>
      </p:sp>
      <p:sp>
        <p:nvSpPr>
          <p:cNvPr id="76" name="TextBox 75">
            <a:extLst>
              <a:ext uri="{FF2B5EF4-FFF2-40B4-BE49-F238E27FC236}">
                <a16:creationId xmlns:a16="http://schemas.microsoft.com/office/drawing/2014/main" id="{2EBE937D-E1BD-1244-9681-635B1F46E60E}"/>
              </a:ext>
            </a:extLst>
          </p:cNvPr>
          <p:cNvSpPr txBox="1"/>
          <p:nvPr/>
        </p:nvSpPr>
        <p:spPr>
          <a:xfrm>
            <a:off x="9835903" y="1924932"/>
            <a:ext cx="1541182" cy="246221"/>
          </a:xfrm>
          <a:prstGeom prst="rect">
            <a:avLst/>
          </a:prstGeom>
          <a:noFill/>
        </p:spPr>
        <p:txBody>
          <a:bodyPr wrap="square" rtlCol="0">
            <a:spAutoFit/>
          </a:bodyPr>
          <a:lstStyle/>
          <a:p>
            <a:r>
              <a:rPr lang="en-US" sz="1000" b="1" dirty="0"/>
              <a:t>STAGE 2 SUMMARIES</a:t>
            </a:r>
          </a:p>
        </p:txBody>
      </p:sp>
      <p:cxnSp>
        <p:nvCxnSpPr>
          <p:cNvPr id="77" name="Straight Arrow Connector 76">
            <a:extLst>
              <a:ext uri="{FF2B5EF4-FFF2-40B4-BE49-F238E27FC236}">
                <a16:creationId xmlns:a16="http://schemas.microsoft.com/office/drawing/2014/main" id="{C79CDFA1-ABD8-7C4D-8515-1C4A53F3A165}"/>
              </a:ext>
            </a:extLst>
          </p:cNvPr>
          <p:cNvCxnSpPr>
            <a:cxnSpLocks/>
          </p:cNvCxnSpPr>
          <p:nvPr/>
        </p:nvCxnSpPr>
        <p:spPr>
          <a:xfrm>
            <a:off x="4438213" y="3626247"/>
            <a:ext cx="8585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CAEA3846-4EEE-D443-8346-58F8B51E0FB2}"/>
              </a:ext>
            </a:extLst>
          </p:cNvPr>
          <p:cNvCxnSpPr>
            <a:cxnSpLocks/>
          </p:cNvCxnSpPr>
          <p:nvPr/>
        </p:nvCxnSpPr>
        <p:spPr>
          <a:xfrm>
            <a:off x="8737987" y="2661823"/>
            <a:ext cx="8585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038579A5-0231-AB4B-9908-3C14F593847C}"/>
              </a:ext>
            </a:extLst>
          </p:cNvPr>
          <p:cNvCxnSpPr>
            <a:cxnSpLocks/>
          </p:cNvCxnSpPr>
          <p:nvPr/>
        </p:nvCxnSpPr>
        <p:spPr>
          <a:xfrm>
            <a:off x="4438213" y="2661823"/>
            <a:ext cx="8585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13453519-9693-4F4B-A403-A029893EA4A0}"/>
              </a:ext>
            </a:extLst>
          </p:cNvPr>
          <p:cNvCxnSpPr>
            <a:cxnSpLocks/>
          </p:cNvCxnSpPr>
          <p:nvPr/>
        </p:nvCxnSpPr>
        <p:spPr>
          <a:xfrm>
            <a:off x="4381209" y="5634205"/>
            <a:ext cx="8585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E78E3A0C-FF2B-A243-8B2D-7E84557A6AB2}"/>
              </a:ext>
            </a:extLst>
          </p:cNvPr>
          <p:cNvCxnSpPr>
            <a:cxnSpLocks/>
          </p:cNvCxnSpPr>
          <p:nvPr/>
        </p:nvCxnSpPr>
        <p:spPr>
          <a:xfrm>
            <a:off x="8737987" y="3643756"/>
            <a:ext cx="8585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1C7A2A85-AF7C-BB44-8BAF-CEC91AB676AE}"/>
              </a:ext>
            </a:extLst>
          </p:cNvPr>
          <p:cNvCxnSpPr>
            <a:cxnSpLocks/>
          </p:cNvCxnSpPr>
          <p:nvPr/>
        </p:nvCxnSpPr>
        <p:spPr>
          <a:xfrm>
            <a:off x="8793829" y="5634205"/>
            <a:ext cx="8585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6" name="Audio 85">
            <a:hlinkClick r:id="" action="ppaction://media"/>
            <a:extLst>
              <a:ext uri="{FF2B5EF4-FFF2-40B4-BE49-F238E27FC236}">
                <a16:creationId xmlns:a16="http://schemas.microsoft.com/office/drawing/2014/main" id="{DFC9BDAB-9998-C843-BFC4-E07147CC4F9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02498192"/>
      </p:ext>
    </p:extLst>
  </p:cSld>
  <p:clrMapOvr>
    <a:masterClrMapping/>
  </p:clrMapOvr>
  <mc:AlternateContent xmlns:mc="http://schemas.openxmlformats.org/markup-compatibility/2006" xmlns:p14="http://schemas.microsoft.com/office/powerpoint/2010/main">
    <mc:Choice Requires="p14">
      <p:transition spd="slow" p14:dur="2000" advTm="84202"/>
    </mc:Choice>
    <mc:Fallback xmlns="">
      <p:transition spd="slow" advTm="84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1">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C7AAE1-4A46-DE42-B1F0-F2A196DC28F3}"/>
              </a:ext>
            </a:extLst>
          </p:cNvPr>
          <p:cNvSpPr>
            <a:spLocks noGrp="1"/>
          </p:cNvSpPr>
          <p:nvPr>
            <p:ph type="title" idx="4294967295"/>
          </p:nvPr>
        </p:nvSpPr>
        <p:spPr>
          <a:xfrm>
            <a:off x="2340239" y="223312"/>
            <a:ext cx="7673545" cy="1450757"/>
          </a:xfrm>
        </p:spPr>
        <p:txBody>
          <a:bodyPr vert="horz" lIns="91440" tIns="45720" rIns="91440" bIns="45720" rtlCol="0" anchor="ctr">
            <a:normAutofit/>
          </a:bodyPr>
          <a:lstStyle/>
          <a:p>
            <a:pPr algn="ctr"/>
            <a:r>
              <a:rPr lang="en-US" sz="4800" dirty="0">
                <a:solidFill>
                  <a:srgbClr val="FFFFFF"/>
                </a:solidFill>
              </a:rPr>
              <a:t>Experiment Setup</a:t>
            </a:r>
          </a:p>
        </p:txBody>
      </p:sp>
      <p:sp>
        <p:nvSpPr>
          <p:cNvPr id="26" name="Rectangle 15">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Content Placeholder 2">
            <a:extLst>
              <a:ext uri="{FF2B5EF4-FFF2-40B4-BE49-F238E27FC236}">
                <a16:creationId xmlns:a16="http://schemas.microsoft.com/office/drawing/2014/main" id="{BD58E071-2E38-D449-BB78-D81691BED70C}"/>
              </a:ext>
            </a:extLst>
          </p:cNvPr>
          <p:cNvSpPr txBox="1">
            <a:spLocks/>
          </p:cNvSpPr>
          <p:nvPr/>
        </p:nvSpPr>
        <p:spPr>
          <a:xfrm>
            <a:off x="333632" y="2010284"/>
            <a:ext cx="11476786" cy="3920412"/>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00000"/>
              </a:lnSpc>
              <a:buNone/>
            </a:pPr>
            <a:endParaRPr lang="en-US" sz="1400" dirty="0"/>
          </a:p>
          <a:p>
            <a:pPr lvl="1">
              <a:buFont typeface="Calibri" panose="020F0502020204030204" pitchFamily="34" charset="0"/>
              <a:buChar char="•"/>
            </a:pPr>
            <a:r>
              <a:rPr lang="en-US" sz="1800" dirty="0"/>
              <a:t>We use Google Cloud Platform to conduct this experiment</a:t>
            </a:r>
          </a:p>
          <a:p>
            <a:pPr lvl="1">
              <a:buFont typeface="Calibri" panose="020F0502020204030204" pitchFamily="34" charset="0"/>
              <a:buChar char="•"/>
            </a:pPr>
            <a:r>
              <a:rPr lang="en-US" sz="1800" dirty="0"/>
              <a:t>A computing instance (VM) is created with 2vCPUs, 13 GB memory and 100 GB disk</a:t>
            </a:r>
          </a:p>
          <a:p>
            <a:pPr lvl="1">
              <a:buFont typeface="Calibri" panose="020F0502020204030204" pitchFamily="34" charset="0"/>
              <a:buChar char="•"/>
            </a:pPr>
            <a:r>
              <a:rPr lang="en-US" sz="1800" dirty="0"/>
              <a:t>We attach 1 Nvidia Tesla P100 GPU with this instance in the cloud</a:t>
            </a:r>
          </a:p>
          <a:p>
            <a:pPr lvl="1">
              <a:buFont typeface="Calibri" panose="020F0502020204030204" pitchFamily="34" charset="0"/>
              <a:buChar char="•"/>
            </a:pPr>
            <a:r>
              <a:rPr lang="en-US" sz="1800" dirty="0"/>
              <a:t>We install all the necessary libraries like </a:t>
            </a:r>
            <a:r>
              <a:rPr lang="en-US" sz="1800" dirty="0" err="1"/>
              <a:t>PyTorch</a:t>
            </a:r>
            <a:r>
              <a:rPr lang="en-US" sz="1800" dirty="0"/>
              <a:t> and </a:t>
            </a:r>
            <a:r>
              <a:rPr lang="en-US" sz="1800" dirty="0" err="1"/>
              <a:t>PyRouge</a:t>
            </a:r>
            <a:r>
              <a:rPr lang="en-US" sz="1800" dirty="0"/>
              <a:t> to run our experiment</a:t>
            </a:r>
          </a:p>
          <a:p>
            <a:pPr lvl="1">
              <a:buFont typeface="Calibri" panose="020F0502020204030204" pitchFamily="34" charset="0"/>
              <a:buChar char="•"/>
            </a:pPr>
            <a:r>
              <a:rPr lang="en-US" sz="1800" dirty="0"/>
              <a:t>We clone the Git repository from Liu et al. (2019) for the model called </a:t>
            </a:r>
            <a:r>
              <a:rPr lang="en-US" sz="1800" dirty="0" err="1"/>
              <a:t>BertSumExtAbs</a:t>
            </a:r>
            <a:r>
              <a:rPr lang="en-US" sz="1800" dirty="0"/>
              <a:t> in the paper, and add our custom scripts for two-stage multi document summarization</a:t>
            </a:r>
          </a:p>
          <a:p>
            <a:pPr lvl="1">
              <a:buFont typeface="Calibri" panose="020F0502020204030204" pitchFamily="34" charset="0"/>
              <a:buChar char="•"/>
            </a:pPr>
            <a:r>
              <a:rPr lang="en-US" sz="1800" dirty="0"/>
              <a:t>At stage 1, we summarize individual news articles, about 125,000 documents and generate one summary per document, which took 70 hours. We then concatenate these summaries for further summarization on stage 2.</a:t>
            </a:r>
          </a:p>
          <a:p>
            <a:pPr lvl="1">
              <a:buFont typeface="Calibri" panose="020F0502020204030204" pitchFamily="34" charset="0"/>
              <a:buChar char="•"/>
            </a:pPr>
            <a:r>
              <a:rPr lang="en-US" sz="1800" dirty="0"/>
              <a:t>For stage 2, we further summarize the results from stage 1 and obtain 1 summary per news event, which took 10 hours. This means, about 45,000 summaries.</a:t>
            </a:r>
          </a:p>
          <a:p>
            <a:pPr lvl="1">
              <a:buFont typeface="Calibri" panose="020F0502020204030204" pitchFamily="34" charset="0"/>
              <a:buChar char="•"/>
            </a:pPr>
            <a:endParaRPr lang="en-US" sz="1800" dirty="0"/>
          </a:p>
        </p:txBody>
      </p:sp>
      <p:pic>
        <p:nvPicPr>
          <p:cNvPr id="5" name="Audio 4">
            <a:hlinkClick r:id="" action="ppaction://media"/>
            <a:extLst>
              <a:ext uri="{FF2B5EF4-FFF2-40B4-BE49-F238E27FC236}">
                <a16:creationId xmlns:a16="http://schemas.microsoft.com/office/drawing/2014/main" id="{349D82F5-7313-1742-A566-280B7C2D3F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100313389"/>
      </p:ext>
    </p:extLst>
  </p:cSld>
  <p:clrMapOvr>
    <a:masterClrMapping/>
  </p:clrMapOvr>
  <mc:AlternateContent xmlns:mc="http://schemas.openxmlformats.org/markup-compatibility/2006" xmlns:p14="http://schemas.microsoft.com/office/powerpoint/2010/main">
    <mc:Choice Requires="p14">
      <p:transition spd="slow" p14:dur="2000" advTm="82247"/>
    </mc:Choice>
    <mc:Fallback xmlns="">
      <p:transition spd="slow" advTm="822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1">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C7AAE1-4A46-DE42-B1F0-F2A196DC28F3}"/>
              </a:ext>
            </a:extLst>
          </p:cNvPr>
          <p:cNvSpPr>
            <a:spLocks noGrp="1"/>
          </p:cNvSpPr>
          <p:nvPr>
            <p:ph type="title" idx="4294967295"/>
          </p:nvPr>
        </p:nvSpPr>
        <p:spPr>
          <a:xfrm>
            <a:off x="2340239" y="223312"/>
            <a:ext cx="7673545" cy="1450757"/>
          </a:xfrm>
        </p:spPr>
        <p:txBody>
          <a:bodyPr vert="horz" lIns="91440" tIns="45720" rIns="91440" bIns="45720" rtlCol="0" anchor="ctr">
            <a:normAutofit/>
          </a:bodyPr>
          <a:lstStyle/>
          <a:p>
            <a:pPr algn="ctr"/>
            <a:r>
              <a:rPr lang="en-US" sz="4800" dirty="0">
                <a:solidFill>
                  <a:srgbClr val="FFFFFF"/>
                </a:solidFill>
              </a:rPr>
              <a:t>Quantitative Results</a:t>
            </a:r>
          </a:p>
        </p:txBody>
      </p:sp>
      <p:sp>
        <p:nvSpPr>
          <p:cNvPr id="26" name="Rectangle 15">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screenshot of a cell phone&#10;&#10;Description automatically generated">
            <a:extLst>
              <a:ext uri="{FF2B5EF4-FFF2-40B4-BE49-F238E27FC236}">
                <a16:creationId xmlns:a16="http://schemas.microsoft.com/office/drawing/2014/main" id="{2E6C91E9-1591-FA45-8147-46B33D7E8E4C}"/>
              </a:ext>
            </a:extLst>
          </p:cNvPr>
          <p:cNvPicPr>
            <a:picLocks noChangeAspect="1"/>
          </p:cNvPicPr>
          <p:nvPr/>
        </p:nvPicPr>
        <p:blipFill>
          <a:blip r:embed="rId5"/>
          <a:stretch>
            <a:fillRect/>
          </a:stretch>
        </p:blipFill>
        <p:spPr>
          <a:xfrm>
            <a:off x="7507388" y="3517378"/>
            <a:ext cx="3251776" cy="1254149"/>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B43C7B08-FC6A-0541-8802-CED42F9EFB33}"/>
              </a:ext>
            </a:extLst>
          </p:cNvPr>
          <p:cNvPicPr>
            <a:picLocks noChangeAspect="1"/>
          </p:cNvPicPr>
          <p:nvPr/>
        </p:nvPicPr>
        <p:blipFill>
          <a:blip r:embed="rId6"/>
          <a:stretch>
            <a:fillRect/>
          </a:stretch>
        </p:blipFill>
        <p:spPr>
          <a:xfrm>
            <a:off x="2007547" y="4009562"/>
            <a:ext cx="3424001" cy="1609486"/>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2CA92D69-DCE9-D243-BCDA-A959E9F927A7}"/>
              </a:ext>
            </a:extLst>
          </p:cNvPr>
          <p:cNvPicPr>
            <a:picLocks noChangeAspect="1"/>
          </p:cNvPicPr>
          <p:nvPr/>
        </p:nvPicPr>
        <p:blipFill>
          <a:blip r:embed="rId7"/>
          <a:stretch>
            <a:fillRect/>
          </a:stretch>
        </p:blipFill>
        <p:spPr>
          <a:xfrm>
            <a:off x="1937747" y="2128311"/>
            <a:ext cx="3424001" cy="1531533"/>
          </a:xfrm>
          <a:prstGeom prst="rect">
            <a:avLst/>
          </a:prstGeom>
        </p:spPr>
      </p:pic>
      <p:cxnSp>
        <p:nvCxnSpPr>
          <p:cNvPr id="10" name="Straight Connector 9">
            <a:extLst>
              <a:ext uri="{FF2B5EF4-FFF2-40B4-BE49-F238E27FC236}">
                <a16:creationId xmlns:a16="http://schemas.microsoft.com/office/drawing/2014/main" id="{409B1D04-6C4A-7842-994C-A1CFBB0686BB}"/>
              </a:ext>
            </a:extLst>
          </p:cNvPr>
          <p:cNvCxnSpPr/>
          <p:nvPr/>
        </p:nvCxnSpPr>
        <p:spPr>
          <a:xfrm>
            <a:off x="6198376" y="1800879"/>
            <a:ext cx="0" cy="4823286"/>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51D7481F-8E5D-C54B-96A4-C44CCAC84774}"/>
              </a:ext>
            </a:extLst>
          </p:cNvPr>
          <p:cNvSpPr txBox="1"/>
          <p:nvPr/>
        </p:nvSpPr>
        <p:spPr>
          <a:xfrm>
            <a:off x="564626" y="2894643"/>
            <a:ext cx="1072986" cy="369332"/>
          </a:xfrm>
          <a:prstGeom prst="rect">
            <a:avLst/>
          </a:prstGeom>
          <a:noFill/>
        </p:spPr>
        <p:txBody>
          <a:bodyPr wrap="none" rtlCol="0">
            <a:spAutoFit/>
          </a:bodyPr>
          <a:lstStyle/>
          <a:p>
            <a:r>
              <a:rPr lang="en-US" b="1" dirty="0"/>
              <a:t>STAGE 1</a:t>
            </a:r>
          </a:p>
        </p:txBody>
      </p:sp>
      <p:sp>
        <p:nvSpPr>
          <p:cNvPr id="19" name="TextBox 18">
            <a:extLst>
              <a:ext uri="{FF2B5EF4-FFF2-40B4-BE49-F238E27FC236}">
                <a16:creationId xmlns:a16="http://schemas.microsoft.com/office/drawing/2014/main" id="{73479E77-C940-9648-B854-329A34C022A2}"/>
              </a:ext>
            </a:extLst>
          </p:cNvPr>
          <p:cNvSpPr txBox="1"/>
          <p:nvPr/>
        </p:nvSpPr>
        <p:spPr>
          <a:xfrm>
            <a:off x="516247" y="4645956"/>
            <a:ext cx="1072986" cy="369332"/>
          </a:xfrm>
          <a:prstGeom prst="rect">
            <a:avLst/>
          </a:prstGeom>
          <a:noFill/>
        </p:spPr>
        <p:txBody>
          <a:bodyPr wrap="none" rtlCol="0">
            <a:spAutoFit/>
          </a:bodyPr>
          <a:lstStyle/>
          <a:p>
            <a:r>
              <a:rPr lang="en-US" b="1" dirty="0"/>
              <a:t>STAGE 2</a:t>
            </a:r>
          </a:p>
        </p:txBody>
      </p:sp>
      <p:sp>
        <p:nvSpPr>
          <p:cNvPr id="20" name="TextBox 19">
            <a:extLst>
              <a:ext uri="{FF2B5EF4-FFF2-40B4-BE49-F238E27FC236}">
                <a16:creationId xmlns:a16="http://schemas.microsoft.com/office/drawing/2014/main" id="{B078963A-6A04-4247-ABFE-FFE3F86EC7F7}"/>
              </a:ext>
            </a:extLst>
          </p:cNvPr>
          <p:cNvSpPr txBox="1"/>
          <p:nvPr/>
        </p:nvSpPr>
        <p:spPr>
          <a:xfrm>
            <a:off x="7465419" y="2999789"/>
            <a:ext cx="3457998" cy="369332"/>
          </a:xfrm>
          <a:prstGeom prst="rect">
            <a:avLst/>
          </a:prstGeom>
          <a:noFill/>
        </p:spPr>
        <p:txBody>
          <a:bodyPr wrap="none" rtlCol="0">
            <a:spAutoFit/>
          </a:bodyPr>
          <a:lstStyle/>
          <a:p>
            <a:r>
              <a:rPr lang="en-US" b="1" dirty="0"/>
              <a:t>Comparison with Existing Models</a:t>
            </a:r>
          </a:p>
        </p:txBody>
      </p:sp>
      <p:pic>
        <p:nvPicPr>
          <p:cNvPr id="14" name="Audio 13">
            <a:hlinkClick r:id="" action="ppaction://media"/>
            <a:extLst>
              <a:ext uri="{FF2B5EF4-FFF2-40B4-BE49-F238E27FC236}">
                <a16:creationId xmlns:a16="http://schemas.microsoft.com/office/drawing/2014/main" id="{019EE489-F2D0-714B-B3FE-B212C8D8298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80066858"/>
      </p:ext>
    </p:extLst>
  </p:cSld>
  <p:clrMapOvr>
    <a:masterClrMapping/>
  </p:clrMapOvr>
  <mc:AlternateContent xmlns:mc="http://schemas.openxmlformats.org/markup-compatibility/2006" xmlns:p14="http://schemas.microsoft.com/office/powerpoint/2010/main">
    <mc:Choice Requires="p14">
      <p:transition spd="slow" p14:dur="2000" advTm="56851"/>
    </mc:Choice>
    <mc:Fallback xmlns="">
      <p:transition spd="slow" advTm="56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1">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C7AAE1-4A46-DE42-B1F0-F2A196DC28F3}"/>
              </a:ext>
            </a:extLst>
          </p:cNvPr>
          <p:cNvSpPr>
            <a:spLocks noGrp="1"/>
          </p:cNvSpPr>
          <p:nvPr>
            <p:ph type="title" idx="4294967295"/>
          </p:nvPr>
        </p:nvSpPr>
        <p:spPr>
          <a:xfrm>
            <a:off x="2340239" y="223312"/>
            <a:ext cx="7673545" cy="1450757"/>
          </a:xfrm>
        </p:spPr>
        <p:txBody>
          <a:bodyPr vert="horz" lIns="91440" tIns="45720" rIns="91440" bIns="45720" rtlCol="0" anchor="ctr">
            <a:normAutofit/>
          </a:bodyPr>
          <a:lstStyle/>
          <a:p>
            <a:pPr algn="ctr"/>
            <a:r>
              <a:rPr lang="en-US" sz="4800" dirty="0">
                <a:solidFill>
                  <a:srgbClr val="FFFFFF"/>
                </a:solidFill>
              </a:rPr>
              <a:t>Discussion</a:t>
            </a:r>
          </a:p>
        </p:txBody>
      </p:sp>
      <p:sp>
        <p:nvSpPr>
          <p:cNvPr id="26" name="Rectangle 15">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Content Placeholder 2">
            <a:extLst>
              <a:ext uri="{FF2B5EF4-FFF2-40B4-BE49-F238E27FC236}">
                <a16:creationId xmlns:a16="http://schemas.microsoft.com/office/drawing/2014/main" id="{BD58E071-2E38-D449-BB78-D81691BED70C}"/>
              </a:ext>
            </a:extLst>
          </p:cNvPr>
          <p:cNvSpPr txBox="1">
            <a:spLocks/>
          </p:cNvSpPr>
          <p:nvPr/>
        </p:nvSpPr>
        <p:spPr>
          <a:xfrm>
            <a:off x="333632" y="2010284"/>
            <a:ext cx="11476786" cy="3920412"/>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00000"/>
              </a:lnSpc>
              <a:buNone/>
            </a:pPr>
            <a:endParaRPr lang="en-US" sz="1400" dirty="0"/>
          </a:p>
          <a:p>
            <a:pPr lvl="1">
              <a:buFont typeface="Calibri" panose="020F0502020204030204" pitchFamily="34" charset="0"/>
              <a:buChar char="•"/>
            </a:pPr>
            <a:r>
              <a:rPr lang="en-US" sz="1800" dirty="0"/>
              <a:t>Clearly our model has performed quite poorly as compared to other existing models</a:t>
            </a:r>
          </a:p>
          <a:p>
            <a:pPr lvl="1">
              <a:buFont typeface="Calibri" panose="020F0502020204030204" pitchFamily="34" charset="0"/>
              <a:buChar char="•"/>
            </a:pPr>
            <a:r>
              <a:rPr lang="en-US" sz="1800" dirty="0"/>
              <a:t>Our model’s Recall has been specifically quite low as compared to other models</a:t>
            </a:r>
          </a:p>
          <a:p>
            <a:pPr lvl="1">
              <a:buFont typeface="Calibri" panose="020F0502020204030204" pitchFamily="34" charset="0"/>
              <a:buChar char="•"/>
            </a:pPr>
            <a:r>
              <a:rPr lang="en-US" sz="1800" dirty="0"/>
              <a:t>The reason for this is target golden summaries have an average length of about 260 words, while our model generated summaries are between 30-40 words. Recall captures percentage of words from golden summary that are also present in our model generated summary.</a:t>
            </a:r>
          </a:p>
          <a:p>
            <a:pPr lvl="1">
              <a:buFont typeface="Calibri" panose="020F0502020204030204" pitchFamily="34" charset="0"/>
              <a:buChar char="•"/>
            </a:pPr>
            <a:r>
              <a:rPr lang="en-US" sz="1800" dirty="0"/>
              <a:t>Another reason is the nature of task is abstractive – meaning the model intends to re-write the original text. Given this task, calculating overlapping words for Rouge evaluation, is somewhat contradictory to the task at hand.</a:t>
            </a:r>
          </a:p>
          <a:p>
            <a:pPr lvl="1">
              <a:buFont typeface="Calibri" panose="020F0502020204030204" pitchFamily="34" charset="0"/>
              <a:buChar char="•"/>
            </a:pPr>
            <a:r>
              <a:rPr lang="en-US" sz="1800" dirty="0"/>
              <a:t>Our model can be further optimized by training on Multi-News dataset instead of CNN/</a:t>
            </a:r>
            <a:r>
              <a:rPr lang="en-US" sz="1800" dirty="0" err="1"/>
              <a:t>Dailymail</a:t>
            </a:r>
            <a:r>
              <a:rPr lang="en-US" sz="1800" dirty="0"/>
              <a:t> for this task. But then it cannot be a pre-trained model and that might not be feasible for everyone.</a:t>
            </a:r>
          </a:p>
          <a:p>
            <a:pPr lvl="1">
              <a:buFont typeface="Calibri" panose="020F0502020204030204" pitchFamily="34" charset="0"/>
              <a:buChar char="•"/>
            </a:pPr>
            <a:r>
              <a:rPr lang="en-US" sz="1800" dirty="0"/>
              <a:t> It can also be improved by decreasing the penalty for sentence length. This however carries the risk of poor precision.</a:t>
            </a:r>
          </a:p>
        </p:txBody>
      </p:sp>
      <p:pic>
        <p:nvPicPr>
          <p:cNvPr id="5" name="Audio 4">
            <a:hlinkClick r:id="" action="ppaction://media"/>
            <a:extLst>
              <a:ext uri="{FF2B5EF4-FFF2-40B4-BE49-F238E27FC236}">
                <a16:creationId xmlns:a16="http://schemas.microsoft.com/office/drawing/2014/main" id="{6426FF52-5B8B-A34D-BCC9-979AF548194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08795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RetrospectVTI">
  <a:themeElements>
    <a:clrScheme name="AnalogousFromLightSeedRightStep">
      <a:dk1>
        <a:srgbClr val="000000"/>
      </a:dk1>
      <a:lt1>
        <a:srgbClr val="FFFFFF"/>
      </a:lt1>
      <a:dk2>
        <a:srgbClr val="412624"/>
      </a:dk2>
      <a:lt2>
        <a:srgbClr val="E2E8E8"/>
      </a:lt2>
      <a:accent1>
        <a:srgbClr val="C69896"/>
      </a:accent1>
      <a:accent2>
        <a:srgbClr val="BA9A7F"/>
      </a:accent2>
      <a:accent3>
        <a:srgbClr val="A9A480"/>
      </a:accent3>
      <a:accent4>
        <a:srgbClr val="9AAA74"/>
      </a:accent4>
      <a:accent5>
        <a:srgbClr val="8EAC82"/>
      </a:accent5>
      <a:accent6>
        <a:srgbClr val="78AF7F"/>
      </a:accent6>
      <a:hlink>
        <a:srgbClr val="578D90"/>
      </a:hlink>
      <a:folHlink>
        <a:srgbClr val="7F7F7F"/>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5021</TotalTime>
  <Words>1638</Words>
  <Application>Microsoft Macintosh PowerPoint</Application>
  <PresentationFormat>Widescreen</PresentationFormat>
  <Paragraphs>92</Paragraphs>
  <Slides>11</Slides>
  <Notes>9</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 Nova Light</vt:lpstr>
      <vt:lpstr>Bembo</vt:lpstr>
      <vt:lpstr>Calibri</vt:lpstr>
      <vt:lpstr>RetrospectVTI</vt:lpstr>
      <vt:lpstr>Two Stage Multi-Document Summarization with BERT  CS 886 – Final Project - Presentation</vt:lpstr>
      <vt:lpstr>Summarization Task in NLP</vt:lpstr>
      <vt:lpstr>Related Work so far</vt:lpstr>
      <vt:lpstr>Dataset</vt:lpstr>
      <vt:lpstr>Model</vt:lpstr>
      <vt:lpstr>Experiment</vt:lpstr>
      <vt:lpstr>Experiment Setup</vt:lpstr>
      <vt:lpstr>Quantitative Results</vt:lpstr>
      <vt:lpstr>Discussion</vt:lpstr>
      <vt:lpstr>Qualitative Result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FacetAtlas   by Nan Cao et al, 2010</dc:title>
  <dc:creator>Archit Shah</dc:creator>
  <cp:lastModifiedBy>Archit Shah</cp:lastModifiedBy>
  <cp:revision>2</cp:revision>
  <dcterms:created xsi:type="dcterms:W3CDTF">2020-02-25T02:49:42Z</dcterms:created>
  <dcterms:modified xsi:type="dcterms:W3CDTF">2020-04-16T00:55:21Z</dcterms:modified>
</cp:coreProperties>
</file>